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rels" ContentType="application/vnd.openxmlformats-package.relationships+xml"/>
  <Default Extension="xml" ContentType="application/xml"/>
  <Default Extension="fntdata" ContentType="application/x-fontdata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3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  <p:sldMasterId id="2147483671" r:id="rId2"/>
    <p:sldMasterId id="2147483672" r:id="rId3"/>
    <p:sldMasterId id="2147483673" r:id="rId4"/>
  </p:sldMasterIdLst>
  <p:notesMasterIdLst>
    <p:notesMasterId r:id="rId46"/>
  </p:notesMasterIdLst>
  <p:handoutMasterIdLst>
    <p:handoutMasterId r:id="rId47"/>
  </p:handoutMasterIdLst>
  <p:sldIdLst>
    <p:sldId id="256" r:id="rId5"/>
    <p:sldId id="257" r:id="rId6"/>
    <p:sldId id="258" r:id="rId7"/>
    <p:sldId id="264" r:id="rId8"/>
    <p:sldId id="335" r:id="rId9"/>
    <p:sldId id="303" r:id="rId10"/>
    <p:sldId id="265" r:id="rId11"/>
    <p:sldId id="304" r:id="rId12"/>
    <p:sldId id="305" r:id="rId13"/>
    <p:sldId id="308" r:id="rId14"/>
    <p:sldId id="309" r:id="rId15"/>
    <p:sldId id="306" r:id="rId16"/>
    <p:sldId id="307" r:id="rId17"/>
    <p:sldId id="266" r:id="rId18"/>
    <p:sldId id="312" r:id="rId19"/>
    <p:sldId id="313" r:id="rId20"/>
    <p:sldId id="315" r:id="rId21"/>
    <p:sldId id="316" r:id="rId22"/>
    <p:sldId id="317" r:id="rId23"/>
    <p:sldId id="314" r:id="rId24"/>
    <p:sldId id="318" r:id="rId25"/>
    <p:sldId id="319" r:id="rId26"/>
    <p:sldId id="320" r:id="rId27"/>
    <p:sldId id="321" r:id="rId28"/>
    <p:sldId id="323" r:id="rId29"/>
    <p:sldId id="322" r:id="rId30"/>
    <p:sldId id="325" r:id="rId31"/>
    <p:sldId id="326" r:id="rId32"/>
    <p:sldId id="327" r:id="rId33"/>
    <p:sldId id="331" r:id="rId34"/>
    <p:sldId id="328" r:id="rId35"/>
    <p:sldId id="329" r:id="rId36"/>
    <p:sldId id="330" r:id="rId37"/>
    <p:sldId id="339" r:id="rId38"/>
    <p:sldId id="296" r:id="rId39"/>
    <p:sldId id="334" r:id="rId40"/>
    <p:sldId id="337" r:id="rId41"/>
    <p:sldId id="338" r:id="rId42"/>
    <p:sldId id="340" r:id="rId43"/>
    <p:sldId id="341" r:id="rId44"/>
    <p:sldId id="301" r:id="rId45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48"/>
      <p:bold r:id="rId49"/>
      <p:italic r:id="rId50"/>
      <p:boldItalic r:id="rId51"/>
    </p:embeddedFont>
    <p:embeddedFont>
      <p:font typeface="Roboto Black" panose="020B0604020202020204" charset="0"/>
      <p:bold r:id="rId52"/>
      <p:boldItalic r:id="rId53"/>
    </p:embeddedFont>
    <p:embeddedFont>
      <p:font typeface="Consolas" panose="020B0609020204030204" pitchFamily="49" charset="0"/>
      <p:regular r:id="rId54"/>
      <p:bold r:id="rId55"/>
      <p:italic r:id="rId56"/>
      <p:boldItalic r:id="rId57"/>
    </p:embeddedFont>
    <p:embeddedFont>
      <p:font typeface="Roboto Light" panose="020B0604020202020204" charset="0"/>
      <p:regular r:id="rId58"/>
      <p:bold r:id="rId59"/>
      <p:italic r:id="rId60"/>
      <p:boldItalic r:id="rId61"/>
    </p:embeddedFont>
    <p:embeddedFont>
      <p:font typeface="Roboto" panose="020B0604020202020204" charset="0"/>
      <p:regular r:id="rId62"/>
      <p:bold r:id="rId63"/>
      <p:italic r:id="rId64"/>
      <p:boldItalic r:id="rId6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626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3" autoAdjust="0"/>
    <p:restoredTop sz="91703" autoAdjust="0"/>
  </p:normalViewPr>
  <p:slideViewPr>
    <p:cSldViewPr snapToGrid="0">
      <p:cViewPr varScale="1">
        <p:scale>
          <a:sx n="189" d="100"/>
          <a:sy n="189" d="100"/>
        </p:scale>
        <p:origin x="100" y="25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26" d="100"/>
          <a:sy n="126" d="100"/>
        </p:scale>
        <p:origin x="4912" y="6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handoutMaster" Target="handoutMasters/handoutMaster1.xml"/><Relationship Id="rId50" Type="http://schemas.openxmlformats.org/officeDocument/2006/relationships/font" Target="fonts/font3.fntdata"/><Relationship Id="rId55" Type="http://schemas.openxmlformats.org/officeDocument/2006/relationships/font" Target="fonts/font8.fntdata"/><Relationship Id="rId63" Type="http://schemas.openxmlformats.org/officeDocument/2006/relationships/font" Target="fonts/font16.fntdata"/><Relationship Id="rId68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font" Target="fonts/font6.fntdata"/><Relationship Id="rId58" Type="http://schemas.openxmlformats.org/officeDocument/2006/relationships/font" Target="fonts/font11.fntdata"/><Relationship Id="rId66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font" Target="fonts/font2.fntdata"/><Relationship Id="rId57" Type="http://schemas.openxmlformats.org/officeDocument/2006/relationships/font" Target="fonts/font10.fntdata"/><Relationship Id="rId61" Type="http://schemas.openxmlformats.org/officeDocument/2006/relationships/font" Target="fonts/font14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font" Target="fonts/font5.fntdata"/><Relationship Id="rId60" Type="http://schemas.openxmlformats.org/officeDocument/2006/relationships/font" Target="fonts/font13.fntdata"/><Relationship Id="rId65" Type="http://schemas.openxmlformats.org/officeDocument/2006/relationships/font" Target="fonts/font18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font" Target="fonts/font1.fntdata"/><Relationship Id="rId56" Type="http://schemas.openxmlformats.org/officeDocument/2006/relationships/font" Target="fonts/font9.fntdata"/><Relationship Id="rId64" Type="http://schemas.openxmlformats.org/officeDocument/2006/relationships/font" Target="fonts/font17.fntdata"/><Relationship Id="rId69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font" Target="fonts/font4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notesMaster" Target="notesMasters/notesMaster1.xml"/><Relationship Id="rId59" Type="http://schemas.openxmlformats.org/officeDocument/2006/relationships/font" Target="fonts/font12.fntdata"/><Relationship Id="rId67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font" Target="fonts/font7.fntdata"/><Relationship Id="rId62" Type="http://schemas.openxmlformats.org/officeDocument/2006/relationships/font" Target="fonts/font15.fntdata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9EFFB6-1C41-4D96-A7B0-D81F388FF634}" type="datetimeFigureOut">
              <a:rPr lang="ru-RU" smtClean="0"/>
              <a:t>19.07.2021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22DF79-7C93-4D9F-9FDB-DB19C43B4DA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042369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cf2cb15fa0_2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1" name="Google Shape;131;gcf2cb15fa0_2_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" dirty="0"/>
              <a:t>Всем привет!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" dirty="0"/>
              <a:t>Меня зовут Дима Ибрагимов, я работаю в компании Leroy Merlin - отвечаю за развитие и стабильность платформы данных в компании и внедрение SRE практик в нашей команде</a:t>
            </a:r>
            <a:r>
              <a:rPr lang="ru" dirty="0" smtClean="0"/>
              <a:t>.</a:t>
            </a:r>
            <a:endParaRPr dirty="0"/>
          </a:p>
        </p:txBody>
      </p:sp>
      <p:sp>
        <p:nvSpPr>
          <p:cNvPr id="132" name="Google Shape;132;gcf2cb15fa0_2_2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cf2cb15fa0_2_2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7" name="Google Shape;367;gcf2cb15fa0_2_28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dirty="0"/>
          </a:p>
        </p:txBody>
      </p:sp>
      <p:sp>
        <p:nvSpPr>
          <p:cNvPr id="368" name="Google Shape;368;gcf2cb15fa0_2_28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381022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cf2cb15fa0_2_2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7" name="Google Shape;367;gcf2cb15fa0_2_28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dirty="0"/>
          </a:p>
        </p:txBody>
      </p:sp>
      <p:sp>
        <p:nvSpPr>
          <p:cNvPr id="368" name="Google Shape;368;gcf2cb15fa0_2_28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551776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cf2cb15fa0_2_2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7" name="Google Shape;367;gcf2cb15fa0_2_28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dirty="0"/>
          </a:p>
        </p:txBody>
      </p:sp>
      <p:sp>
        <p:nvSpPr>
          <p:cNvPr id="368" name="Google Shape;368;gcf2cb15fa0_2_28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394887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cf2cb15fa0_2_2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7" name="Google Shape;367;gcf2cb15fa0_2_28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dirty="0"/>
          </a:p>
        </p:txBody>
      </p:sp>
      <p:sp>
        <p:nvSpPr>
          <p:cNvPr id="368" name="Google Shape;368;gcf2cb15fa0_2_28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080520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cf2cb15fa0_2_2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5" name="Google Shape;375;gcf2cb15fa0_2_29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376" name="Google Shape;376;gcf2cb15fa0_2_29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cf2cb15fa0_2_2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5" name="Google Shape;375;gcf2cb15fa0_2_29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376" name="Google Shape;376;gcf2cb15fa0_2_29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960851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cf2cb15fa0_2_2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5" name="Google Shape;375;gcf2cb15fa0_2_29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ru-RU" dirty="0" smtClean="0"/>
              <a:t>Рассказать</a:t>
            </a:r>
            <a:r>
              <a:rPr lang="ru-RU" baseline="0" dirty="0" smtClean="0"/>
              <a:t> про </a:t>
            </a:r>
            <a:r>
              <a:rPr lang="en-US" sz="1100" dirty="0" err="1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gp_resgroup_status</a:t>
            </a:r>
            <a:r>
              <a:rPr lang="ru-RU" sz="1100" dirty="0" smtClean="0">
                <a:solidFill>
                  <a:srgbClr val="000000"/>
                </a:solidFill>
                <a:latin typeface="Arial"/>
                <a:ea typeface="Roboto" panose="020B0604020202020204" charset="0"/>
              </a:rPr>
              <a:t>,</a:t>
            </a:r>
            <a:r>
              <a:rPr lang="ru-RU" sz="1100" baseline="0" dirty="0" smtClean="0">
                <a:solidFill>
                  <a:srgbClr val="000000"/>
                </a:solidFill>
                <a:latin typeface="Arial"/>
                <a:ea typeface="Roboto" panose="020B0604020202020204" charset="0"/>
              </a:rPr>
              <a:t> </a:t>
            </a:r>
            <a:r>
              <a:rPr lang="en-US" sz="1100" dirty="0" err="1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gp_queries_history</a:t>
            </a:r>
            <a:r>
              <a:rPr lang="ru-RU" sz="11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, </a:t>
            </a:r>
            <a:r>
              <a:rPr lang="en-US" sz="1100" dirty="0" err="1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gp_stats_missing</a:t>
            </a:r>
            <a:endParaRPr lang="en-US" sz="1100" dirty="0" smtClean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sp>
        <p:nvSpPr>
          <p:cNvPr id="376" name="Google Shape;376;gcf2cb15fa0_2_29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942622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cf2cb15fa0_2_2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5" name="Google Shape;375;gcf2cb15fa0_2_29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376" name="Google Shape;376;gcf2cb15fa0_2_29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"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871576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cf2cb15fa0_2_2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5" name="Google Shape;375;gcf2cb15fa0_2_29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376" name="Google Shape;376;gcf2cb15fa0_2_29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"/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7290294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cf2cb15fa0_2_2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5" name="Google Shape;375;gcf2cb15fa0_2_29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376" name="Google Shape;376;gcf2cb15fa0_2_29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"/>
              <a:t>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385959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cf2cb15fa0_2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9" name="Google Shape;139;gcf2cb15fa0_2_6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dirty="0" smtClean="0"/>
              <a:t>На сегодняшнем выступлении хотелось бы поговорить про</a:t>
            </a:r>
            <a:r>
              <a:rPr lang="ru-RU" baseline="0" dirty="0" smtClean="0"/>
              <a:t> инфраструктуру мониторинга </a:t>
            </a:r>
            <a:r>
              <a:rPr lang="ru-RU" baseline="0" dirty="0" err="1" smtClean="0"/>
              <a:t>гринплама</a:t>
            </a:r>
            <a:r>
              <a:rPr lang="ru-RU" baseline="0" dirty="0" smtClean="0"/>
              <a:t>, про то, что мы можем узнать о нашей системе, грамотно настроив инструменты </a:t>
            </a:r>
            <a:r>
              <a:rPr lang="en-US" baseline="0" dirty="0" smtClean="0"/>
              <a:t>observability </a:t>
            </a:r>
            <a:r>
              <a:rPr lang="ru-RU" baseline="0" dirty="0" smtClean="0"/>
              <a:t>и как предпринимать </a:t>
            </a:r>
            <a:r>
              <a:rPr lang="ru-RU" baseline="0" dirty="0" err="1" smtClean="0"/>
              <a:t>проактивные</a:t>
            </a:r>
            <a:r>
              <a:rPr lang="ru-RU" baseline="0" dirty="0" smtClean="0"/>
              <a:t> действия до того как начались проблемы.</a:t>
            </a:r>
            <a:endParaRPr dirty="0"/>
          </a:p>
        </p:txBody>
      </p:sp>
      <p:sp>
        <p:nvSpPr>
          <p:cNvPr id="140" name="Google Shape;140;gcf2cb15fa0_2_6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cf2cb15fa0_2_2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5" name="Google Shape;375;gcf2cb15fa0_2_29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376" name="Google Shape;376;gcf2cb15fa0_2_29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"/>
              <a:t>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1212898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cf2cb15fa0_2_2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5" name="Google Shape;375;gcf2cb15fa0_2_29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376" name="Google Shape;376;gcf2cb15fa0_2_29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"/>
              <a:t>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8532583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cf2cb15fa0_2_2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5" name="Google Shape;375;gcf2cb15fa0_2_29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376" name="Google Shape;376;gcf2cb15fa0_2_29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"/>
              <a:t>22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92864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cf2cb15fa0_2_2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5" name="Google Shape;375;gcf2cb15fa0_2_29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376" name="Google Shape;376;gcf2cb15fa0_2_29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"/>
              <a:t>23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117364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cf2cb15fa0_2_2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5" name="Google Shape;375;gcf2cb15fa0_2_29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376" name="Google Shape;376;gcf2cb15fa0_2_29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"/>
              <a:t>24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0194335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cf2cb15fa0_2_2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5" name="Google Shape;375;gcf2cb15fa0_2_29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376" name="Google Shape;376;gcf2cb15fa0_2_29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"/>
              <a:t>25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7015589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cf2cb15fa0_2_2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5" name="Google Shape;375;gcf2cb15fa0_2_29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dirty="0" smtClean="0"/>
              <a:t>Активно используется</a:t>
            </a:r>
            <a:r>
              <a:rPr lang="ru-RU" baseline="0" dirty="0" smtClean="0"/>
              <a:t> в </a:t>
            </a:r>
            <a:r>
              <a:rPr lang="en-US" baseline="0" dirty="0" smtClean="0"/>
              <a:t>GPCC</a:t>
            </a:r>
            <a:endParaRPr dirty="0"/>
          </a:p>
        </p:txBody>
      </p:sp>
      <p:sp>
        <p:nvSpPr>
          <p:cNvPr id="376" name="Google Shape;376;gcf2cb15fa0_2_29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"/>
              <a:t>26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8774526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cf2cb15fa0_2_2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5" name="Google Shape;375;gcf2cb15fa0_2_29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dirty="0" err="1" smtClean="0"/>
              <a:t>Воу-воу</a:t>
            </a:r>
            <a:r>
              <a:rPr lang="ru-RU" dirty="0" smtClean="0"/>
              <a:t>,</a:t>
            </a:r>
            <a:r>
              <a:rPr lang="ru-RU" baseline="0" dirty="0" smtClean="0"/>
              <a:t> </a:t>
            </a:r>
            <a:r>
              <a:rPr lang="ru-RU" baseline="0" dirty="0" err="1" smtClean="0"/>
              <a:t>крутооо</a:t>
            </a:r>
            <a:r>
              <a:rPr lang="ru-RU" baseline="0" dirty="0" smtClean="0"/>
              <a:t>!!</a:t>
            </a:r>
            <a:endParaRPr dirty="0"/>
          </a:p>
        </p:txBody>
      </p:sp>
      <p:sp>
        <p:nvSpPr>
          <p:cNvPr id="376" name="Google Shape;376;gcf2cb15fa0_2_29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"/>
              <a:t>27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4962353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cf2cb15fa0_2_2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5" name="Google Shape;375;gcf2cb15fa0_2_29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376" name="Google Shape;376;gcf2cb15fa0_2_29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"/>
              <a:t>28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0147637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cf2cb15fa0_2_2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5" name="Google Shape;375;gcf2cb15fa0_2_29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376" name="Google Shape;376;gcf2cb15fa0_2_29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"/>
              <a:t>29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834202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cf2cb15fa0_2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6" name="Google Shape;146;gcf2cb15fa0_2_6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sz="12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Итак, начать стоит с определения </a:t>
            </a:r>
            <a:r>
              <a:rPr lang="en-US" sz="1200" b="0" i="0" u="none" strike="noStrike" cap="none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Observabiliy</a:t>
            </a:r>
            <a:r>
              <a:rPr lang="en-US" sz="12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  <a:r>
              <a:rPr lang="ru-RU" sz="12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Этот термин появился с внедрением </a:t>
            </a:r>
            <a:r>
              <a:rPr lang="en-US" sz="12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SRE </a:t>
            </a:r>
            <a:r>
              <a:rPr lang="ru-RU" sz="12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практик,</a:t>
            </a:r>
            <a:r>
              <a:rPr lang="ru-RU" sz="120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которые активно продвигает на рынке компания </a:t>
            </a:r>
            <a:r>
              <a:rPr lang="en-US" sz="120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Google. </a:t>
            </a:r>
            <a:r>
              <a:rPr lang="ru-RU" sz="120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Они же дают следующее определение </a:t>
            </a:r>
            <a:r>
              <a:rPr lang="en-US" sz="1200" b="0" i="0" u="none" strike="noStrike" cap="none" baseline="0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Obsevability</a:t>
            </a:r>
            <a:r>
              <a:rPr lang="en-US" sz="120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– </a:t>
            </a:r>
            <a:r>
              <a:rPr lang="ru-RU" sz="120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это набор средств позволяющий командам активно отлаживать свои системы. </a:t>
            </a:r>
            <a:r>
              <a:rPr lang="en-US" sz="120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Observability</a:t>
            </a:r>
            <a:r>
              <a:rPr lang="ru-RU" sz="120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– или прямой перевод на русский – Наблюдаемость, базируется </a:t>
            </a:r>
            <a:r>
              <a:rPr lang="ru-RU" sz="1200" dirty="0" smtClean="0"/>
              <a:t>на изучении свойств и паттернов, не определенных заранее. </a:t>
            </a:r>
            <a:r>
              <a:rPr lang="ru-RU" sz="120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Организация </a:t>
            </a:r>
            <a:r>
              <a:rPr lang="en-US" sz="120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Cloud Native</a:t>
            </a:r>
            <a:r>
              <a:rPr lang="ru-RU" sz="120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Computing </a:t>
            </a:r>
            <a:r>
              <a:rPr lang="en-US" sz="1200" b="0" i="0" u="none" strike="noStrike" cap="none" baseline="0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Foundataion</a:t>
            </a:r>
            <a:r>
              <a:rPr lang="en-US" sz="120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ru-RU" sz="120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на своем </a:t>
            </a:r>
            <a:r>
              <a:rPr lang="ru-RU" sz="1200" b="0" i="0" u="none" strike="noStrike" cap="none" baseline="0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лэндскейпе</a:t>
            </a:r>
            <a:r>
              <a:rPr lang="ru-RU" sz="120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определяет огромное множество средств и инструментов для имплементации у себя </a:t>
            </a:r>
            <a:r>
              <a:rPr lang="en-US" sz="120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observability. </a:t>
            </a:r>
            <a:r>
              <a:rPr lang="ru-RU" sz="120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Здесь стоит обратить внимание, что </a:t>
            </a:r>
            <a:r>
              <a:rPr lang="en-US" sz="120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observability </a:t>
            </a:r>
            <a:r>
              <a:rPr lang="ru-RU" sz="120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это история не только про сбор метрик, но и про сбор, обработку, хранение логов, визуализацию метрик, </a:t>
            </a:r>
            <a:r>
              <a:rPr lang="ru-RU" sz="1200" b="0" i="0" u="none" strike="noStrike" cap="none" baseline="0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алерты</a:t>
            </a:r>
            <a:r>
              <a:rPr lang="ru-RU" sz="120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выявление аномалий и предсказание отказов.</a:t>
            </a:r>
            <a:r>
              <a:rPr lang="en-US" sz="120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ru-RU" sz="120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Но прежде чем начать разговор о </a:t>
            </a:r>
            <a:r>
              <a:rPr lang="en-US" sz="120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observability </a:t>
            </a:r>
            <a:r>
              <a:rPr lang="ru-RU" sz="1200" b="0" i="0" u="none" strike="noStrike" cap="none" baseline="0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гринплама</a:t>
            </a:r>
            <a:r>
              <a:rPr lang="ru-RU" sz="120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нужно рассказать с чем мы в </a:t>
            </a:r>
            <a:r>
              <a:rPr lang="en-US" sz="120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LMRU </a:t>
            </a:r>
            <a:r>
              <a:rPr lang="ru-RU" sz="120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имеем дело.</a:t>
            </a: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gcf2cb15fa0_2_6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"/>
              <a:t>3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cf2cb15fa0_2_2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5" name="Google Shape;375;gcf2cb15fa0_2_29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376" name="Google Shape;376;gcf2cb15fa0_2_29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"/>
              <a:t>30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6381995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cf2cb15fa0_2_2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5" name="Google Shape;375;gcf2cb15fa0_2_29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376" name="Google Shape;376;gcf2cb15fa0_2_29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"/>
              <a:t>31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4890902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cf2cb15fa0_2_2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5" name="Google Shape;375;gcf2cb15fa0_2_29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376" name="Google Shape;376;gcf2cb15fa0_2_29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"/>
              <a:t>32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4942043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cf2cb15fa0_2_2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5" name="Google Shape;375;gcf2cb15fa0_2_29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376" name="Google Shape;376;gcf2cb15fa0_2_29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"/>
              <a:t>33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2463361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cf2cb15fa0_2_2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5" name="Google Shape;375;gcf2cb15fa0_2_29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376" name="Google Shape;376;gcf2cb15fa0_2_29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"/>
              <a:t>34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0552104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cf2cb15fa0_2_5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15" name="Google Shape;615;gcf2cb15fa0_2_5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16" name="Google Shape;616;gcf2cb15fa0_2_52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"/>
              <a:t>35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cf2cb15fa0_2_5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22" name="Google Shape;622;gcf2cb15fa0_2_5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23" name="Google Shape;623;gcf2cb15fa0_2_5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"/>
              <a:t>36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2620683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cf2cb15fa0_2_5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22" name="Google Shape;622;gcf2cb15fa0_2_5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23" name="Google Shape;623;gcf2cb15fa0_2_5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"/>
              <a:t>37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5021864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cf2cb15fa0_2_5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22" name="Google Shape;622;gcf2cb15fa0_2_5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23" name="Google Shape;623;gcf2cb15fa0_2_5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"/>
              <a:t>38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6579238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cf2cb15fa0_2_5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22" name="Google Shape;622;gcf2cb15fa0_2_5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23" name="Google Shape;623;gcf2cb15fa0_2_5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"/>
              <a:t>39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328363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cf2cb15fa0_2_2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9" name="Google Shape;359;gcf2cb15fa0_2_27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dirty="0" smtClean="0"/>
              <a:t>У нас есть несколько кластеров </a:t>
            </a:r>
            <a:r>
              <a:rPr lang="ru-RU" dirty="0" err="1" smtClean="0"/>
              <a:t>гринплама</a:t>
            </a:r>
            <a:r>
              <a:rPr lang="ru-RU" dirty="0" smtClean="0"/>
              <a:t>,</a:t>
            </a:r>
            <a:r>
              <a:rPr lang="ru-RU" baseline="0" dirty="0" smtClean="0"/>
              <a:t> на данный момент их </a:t>
            </a:r>
            <a:r>
              <a:rPr lang="en-US" baseline="0" dirty="0" smtClean="0"/>
              <a:t>5 (</a:t>
            </a:r>
            <a:r>
              <a:rPr lang="ru-RU" baseline="0" dirty="0" smtClean="0"/>
              <a:t>за исключением тестовых и </a:t>
            </a:r>
            <a:r>
              <a:rPr lang="en-US" baseline="0" dirty="0" err="1" smtClean="0"/>
              <a:t>docker</a:t>
            </a:r>
            <a:r>
              <a:rPr lang="en-US" baseline="0" dirty="0" smtClean="0"/>
              <a:t> </a:t>
            </a:r>
            <a:r>
              <a:rPr lang="ru-RU" baseline="0" dirty="0" smtClean="0"/>
              <a:t>инсталляций</a:t>
            </a:r>
            <a:r>
              <a:rPr lang="en-US" baseline="0" dirty="0" smtClean="0"/>
              <a:t>)</a:t>
            </a:r>
            <a:r>
              <a:rPr lang="ru-RU" baseline="0" dirty="0" smtClean="0"/>
              <a:t> – </a:t>
            </a:r>
            <a:r>
              <a:rPr lang="en-US" baseline="0" dirty="0" smtClean="0"/>
              <a:t>PROD, PREPROD, </a:t>
            </a:r>
            <a:r>
              <a:rPr lang="en-US" baseline="0" dirty="0" err="1" smtClean="0"/>
              <a:t>DisasterRecovery</a:t>
            </a:r>
            <a:r>
              <a:rPr lang="en-US" baseline="0" dirty="0" smtClean="0"/>
              <a:t>, </a:t>
            </a:r>
            <a:r>
              <a:rPr lang="ru-RU" baseline="0" dirty="0" smtClean="0"/>
              <a:t>и 2 небольших кластера для сенситивных данных в </a:t>
            </a:r>
            <a:r>
              <a:rPr lang="ru-RU" baseline="0" dirty="0" err="1" smtClean="0"/>
              <a:t>отдельнм</a:t>
            </a:r>
            <a:r>
              <a:rPr lang="ru-RU" baseline="0" dirty="0" smtClean="0"/>
              <a:t> </a:t>
            </a:r>
            <a:r>
              <a:rPr lang="ru-RU" baseline="0" dirty="0" err="1" smtClean="0"/>
              <a:t>секьюрном</a:t>
            </a:r>
            <a:r>
              <a:rPr lang="ru-RU" baseline="0" dirty="0" smtClean="0"/>
              <a:t> контуре. Основной </a:t>
            </a:r>
            <a:r>
              <a:rPr lang="ru-RU" baseline="0" dirty="0" err="1" smtClean="0"/>
              <a:t>прод</a:t>
            </a:r>
            <a:r>
              <a:rPr lang="ru-RU" baseline="0" dirty="0" smtClean="0"/>
              <a:t> кластер содержит 24 физические машины с дисками на примерно </a:t>
            </a:r>
            <a:r>
              <a:rPr lang="en-US" baseline="0" dirty="0" smtClean="0"/>
              <a:t>~</a:t>
            </a:r>
            <a:r>
              <a:rPr lang="ru-RU" baseline="0" dirty="0" smtClean="0"/>
              <a:t>400</a:t>
            </a:r>
            <a:r>
              <a:rPr lang="en-US" baseline="0" dirty="0" smtClean="0"/>
              <a:t>TB </a:t>
            </a:r>
            <a:r>
              <a:rPr lang="ru-RU" baseline="0" dirty="0" smtClean="0"/>
              <a:t>данных, на каждой содержится по 18 сегментов и 2 отдельные машины под мастер и </a:t>
            </a:r>
            <a:r>
              <a:rPr lang="ru-RU" baseline="0" dirty="0" err="1" smtClean="0"/>
              <a:t>секондари</a:t>
            </a:r>
            <a:r>
              <a:rPr lang="ru-RU" baseline="0" dirty="0" smtClean="0"/>
              <a:t> мастер. Все эти машины распределены по 2м стойкам в ДЦ и сегменты реплицируются на </a:t>
            </a:r>
            <a:r>
              <a:rPr lang="ru-RU" baseline="0" dirty="0" err="1" smtClean="0"/>
              <a:t>ноды</a:t>
            </a:r>
            <a:r>
              <a:rPr lang="ru-RU" baseline="0" dirty="0" smtClean="0"/>
              <a:t> в соседних стойках. </a:t>
            </a:r>
            <a:endParaRPr dirty="0"/>
          </a:p>
        </p:txBody>
      </p:sp>
      <p:sp>
        <p:nvSpPr>
          <p:cNvPr id="360" name="Google Shape;360;gcf2cb15fa0_2_27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"/>
              <a:t>4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cf2cb15fa0_2_5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22" name="Google Shape;622;gcf2cb15fa0_2_5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23" name="Google Shape;623;gcf2cb15fa0_2_5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"/>
              <a:t>40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2385022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cf2cb15fa0_2_55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4" name="Google Shape;654;gcf2cb15fa0_2_5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cf2cb15fa0_2_2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9" name="Google Shape;359;gcf2cb15fa0_2_27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dirty="0"/>
          </a:p>
        </p:txBody>
      </p:sp>
      <p:sp>
        <p:nvSpPr>
          <p:cNvPr id="360" name="Google Shape;360;gcf2cb15fa0_2_27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963437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cf2cb15fa0_2_2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9" name="Google Shape;359;gcf2cb15fa0_2_27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dirty="0" smtClean="0"/>
              <a:t>Есть 2 основных модели построения</a:t>
            </a:r>
            <a:r>
              <a:rPr lang="ru-RU" baseline="0" dirty="0" smtClean="0"/>
              <a:t> мониторинга – </a:t>
            </a:r>
            <a:r>
              <a:rPr lang="en-US" baseline="0" dirty="0" smtClean="0"/>
              <a:t>push </a:t>
            </a:r>
            <a:r>
              <a:rPr lang="ru-RU" baseline="0" dirty="0" smtClean="0"/>
              <a:t>и </a:t>
            </a:r>
            <a:r>
              <a:rPr lang="en-US" baseline="0" dirty="0" smtClean="0"/>
              <a:t>pull. Push-</a:t>
            </a:r>
            <a:r>
              <a:rPr lang="ru-RU" baseline="0" dirty="0" smtClean="0"/>
              <a:t>модель, классическая, когда сбором и отправкой метрик занимаются агенты, установленные на серверах. По этой модели работает </a:t>
            </a:r>
            <a:r>
              <a:rPr lang="en-US" baseline="0" dirty="0" smtClean="0"/>
              <a:t>TICK </a:t>
            </a:r>
            <a:r>
              <a:rPr lang="ru-RU" baseline="0" dirty="0" smtClean="0"/>
              <a:t>стек (</a:t>
            </a:r>
            <a:r>
              <a:rPr lang="en-US" baseline="0" dirty="0" err="1" smtClean="0"/>
              <a:t>Telegraf</a:t>
            </a:r>
            <a:r>
              <a:rPr lang="en-US" baseline="0" dirty="0" smtClean="0"/>
              <a:t>, Influx, </a:t>
            </a:r>
            <a:r>
              <a:rPr lang="en-US" baseline="0" dirty="0" err="1" smtClean="0"/>
              <a:t>Chronograf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Kapacitor</a:t>
            </a:r>
            <a:r>
              <a:rPr lang="ru-RU" baseline="0" dirty="0" smtClean="0"/>
              <a:t>)</a:t>
            </a:r>
            <a:r>
              <a:rPr lang="en-US" baseline="0" dirty="0" smtClean="0"/>
              <a:t>. </a:t>
            </a:r>
            <a:r>
              <a:rPr lang="ru-RU" baseline="0" dirty="0" smtClean="0"/>
              <a:t>Мы же используем </a:t>
            </a:r>
            <a:r>
              <a:rPr lang="en-US" baseline="0" dirty="0" smtClean="0"/>
              <a:t>pull-</a:t>
            </a:r>
            <a:r>
              <a:rPr lang="ru-RU" baseline="0" dirty="0" smtClean="0"/>
              <a:t>модель, когда метрики </a:t>
            </a:r>
            <a:r>
              <a:rPr lang="ru-RU" baseline="0" dirty="0" err="1" smtClean="0"/>
              <a:t>экспоузятся</a:t>
            </a:r>
            <a:r>
              <a:rPr lang="ru-RU" baseline="0" dirty="0" smtClean="0"/>
              <a:t> агентами на определенном порту и мастер сервер их собирает. Минусом данной модели является то, что при проблемах на сети или при большой нагрузке, если сервер не успел собрать метрики – они просто теряются. Мы используем </a:t>
            </a:r>
            <a:r>
              <a:rPr lang="ru-RU" baseline="0" dirty="0" err="1" smtClean="0"/>
              <a:t>прометей</a:t>
            </a:r>
            <a:r>
              <a:rPr lang="ru-RU" baseline="0" dirty="0" smtClean="0"/>
              <a:t> с агентами, установленными на серверах, для регистрации этих агентов и их портов используем консул, для сбора логов используем </a:t>
            </a:r>
            <a:r>
              <a:rPr lang="ru-RU" baseline="0" dirty="0" err="1" smtClean="0"/>
              <a:t>флюэнт</a:t>
            </a:r>
            <a:r>
              <a:rPr lang="ru-RU" baseline="0" dirty="0" smtClean="0"/>
              <a:t> и собираем их в эластик. </a:t>
            </a:r>
            <a:r>
              <a:rPr lang="ru-RU" baseline="0" dirty="0" err="1" smtClean="0"/>
              <a:t>Логи</a:t>
            </a:r>
            <a:r>
              <a:rPr lang="ru-RU" baseline="0" dirty="0" smtClean="0"/>
              <a:t> </a:t>
            </a:r>
            <a:r>
              <a:rPr lang="ru-RU" baseline="0" dirty="0" err="1" smtClean="0"/>
              <a:t>смортим</a:t>
            </a:r>
            <a:r>
              <a:rPr lang="ru-RU" baseline="0" dirty="0" smtClean="0"/>
              <a:t> в </a:t>
            </a:r>
            <a:r>
              <a:rPr lang="ru-RU" baseline="0" dirty="0" err="1" smtClean="0"/>
              <a:t>кибане</a:t>
            </a:r>
            <a:r>
              <a:rPr lang="ru-RU" baseline="0" dirty="0" smtClean="0"/>
              <a:t>, графики рисуем в </a:t>
            </a:r>
            <a:r>
              <a:rPr lang="ru-RU" baseline="0" dirty="0" err="1" smtClean="0"/>
              <a:t>графане</a:t>
            </a:r>
            <a:r>
              <a:rPr lang="ru-RU" baseline="0" dirty="0" smtClean="0"/>
              <a:t>.</a:t>
            </a:r>
            <a:endParaRPr dirty="0"/>
          </a:p>
        </p:txBody>
      </p:sp>
      <p:sp>
        <p:nvSpPr>
          <p:cNvPr id="360" name="Google Shape;360;gcf2cb15fa0_2_27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975153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cf2cb15fa0_2_2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7" name="Google Shape;367;gcf2cb15fa0_2_28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dirty="0" smtClean="0"/>
              <a:t>Итак, перейдем непосредственно к метрикам. Мы</a:t>
            </a:r>
            <a:r>
              <a:rPr lang="ru-RU" baseline="0" dirty="0" smtClean="0"/>
              <a:t> ставим на все сервера стандартный </a:t>
            </a:r>
            <a:r>
              <a:rPr lang="en-US" baseline="0" dirty="0" smtClean="0"/>
              <a:t>node-exporter</a:t>
            </a:r>
            <a:r>
              <a:rPr lang="ru-RU" baseline="0" dirty="0" smtClean="0"/>
              <a:t> и грузим его </a:t>
            </a:r>
            <a:r>
              <a:rPr lang="ru-RU" baseline="0" dirty="0" err="1" smtClean="0"/>
              <a:t>даш</a:t>
            </a:r>
            <a:r>
              <a:rPr lang="ru-RU" baseline="0" dirty="0" smtClean="0"/>
              <a:t> в </a:t>
            </a:r>
            <a:r>
              <a:rPr lang="ru-RU" baseline="0" dirty="0" err="1" smtClean="0"/>
              <a:t>графану</a:t>
            </a:r>
            <a:r>
              <a:rPr lang="ru-RU" baseline="0" dirty="0" smtClean="0"/>
              <a:t>. Но для </a:t>
            </a:r>
            <a:r>
              <a:rPr lang="ru-RU" baseline="0" dirty="0" err="1" smtClean="0"/>
              <a:t>гринплама</a:t>
            </a:r>
            <a:r>
              <a:rPr lang="ru-RU" baseline="0" dirty="0" smtClean="0"/>
              <a:t> мы собрали метрики по интересующим нас параметрам по всем наши серверам в единый </a:t>
            </a:r>
            <a:r>
              <a:rPr lang="ru-RU" baseline="0" dirty="0" err="1" smtClean="0"/>
              <a:t>дашборд</a:t>
            </a:r>
            <a:r>
              <a:rPr lang="ru-RU" baseline="0" dirty="0" smtClean="0"/>
              <a:t>.</a:t>
            </a:r>
            <a:endParaRPr dirty="0"/>
          </a:p>
        </p:txBody>
      </p:sp>
      <p:sp>
        <p:nvSpPr>
          <p:cNvPr id="368" name="Google Shape;368;gcf2cb15fa0_2_28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cf2cb15fa0_2_2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7" name="Google Shape;367;gcf2cb15fa0_2_28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dirty="0" smtClean="0"/>
              <a:t>Первая метрика - </a:t>
            </a:r>
            <a:endParaRPr dirty="0"/>
          </a:p>
        </p:txBody>
      </p:sp>
      <p:sp>
        <p:nvSpPr>
          <p:cNvPr id="368" name="Google Shape;368;gcf2cb15fa0_2_28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482992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cf2cb15fa0_2_2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7" name="Google Shape;367;gcf2cb15fa0_2_28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dirty="0"/>
          </a:p>
        </p:txBody>
      </p:sp>
      <p:sp>
        <p:nvSpPr>
          <p:cNvPr id="368" name="Google Shape;368;gcf2cb15fa0_2_28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536827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1 Layout">
  <p:cSld name="Title 1">
    <p:bg>
      <p:bgPr>
        <a:solidFill>
          <a:schemeClr val="dk1"/>
        </a:soli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4"/>
          <p:cNvSpPr/>
          <p:nvPr/>
        </p:nvSpPr>
        <p:spPr>
          <a:xfrm>
            <a:off x="0" y="0"/>
            <a:ext cx="7200900" cy="5143500"/>
          </a:xfrm>
          <a:prstGeom prst="homePlate">
            <a:avLst>
              <a:gd name="adj" fmla="val 33396"/>
            </a:avLst>
          </a:prstGeom>
          <a:solidFill>
            <a:schemeClr val="accent2"/>
          </a:solidFill>
          <a:ln>
            <a:noFill/>
          </a:ln>
          <a:effectLst>
            <a:outerShdw blurRad="50800" dist="25400" algn="t" rotWithShape="0">
              <a:srgbClr val="000000">
                <a:alpha val="28627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" name="Google Shape;53;p14"/>
          <p:cNvSpPr/>
          <p:nvPr/>
        </p:nvSpPr>
        <p:spPr>
          <a:xfrm>
            <a:off x="0" y="0"/>
            <a:ext cx="5124318" cy="5143500"/>
          </a:xfrm>
          <a:prstGeom prst="homePlate">
            <a:avLst>
              <a:gd name="adj" fmla="val 33396"/>
            </a:avLst>
          </a:prstGeom>
          <a:solidFill>
            <a:schemeClr val="lt1"/>
          </a:solidFill>
          <a:ln>
            <a:noFill/>
          </a:ln>
          <a:effectLst>
            <a:outerShdw blurRad="50800" dist="25400" algn="t" rotWithShape="0">
              <a:srgbClr val="000000">
                <a:alpha val="28627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4" name="Google Shape;54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560000" y="3982044"/>
            <a:ext cx="1298945" cy="10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4"/>
          <p:cNvSpPr txBox="1">
            <a:spLocks noGrp="1"/>
          </p:cNvSpPr>
          <p:nvPr>
            <p:ph type="title"/>
          </p:nvPr>
        </p:nvSpPr>
        <p:spPr>
          <a:xfrm>
            <a:off x="434341" y="1609814"/>
            <a:ext cx="4061460" cy="1971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Light"/>
              <a:buNone/>
              <a:defRPr sz="30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body" idx="1"/>
          </p:nvPr>
        </p:nvSpPr>
        <p:spPr>
          <a:xfrm>
            <a:off x="434342" y="3982044"/>
            <a:ext cx="4061460" cy="673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ull size 1 container">
  <p:cSld name="Full size 1 container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5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" name="Google Shape;59;p15"/>
          <p:cNvSpPr txBox="1">
            <a:spLocks noGrp="1"/>
          </p:cNvSpPr>
          <p:nvPr>
            <p:ph type="body" idx="1"/>
          </p:nvPr>
        </p:nvSpPr>
        <p:spPr>
          <a:xfrm>
            <a:off x="286942" y="897732"/>
            <a:ext cx="8593931" cy="37564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erruption 1">
  <p:cSld name="Interruption_1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6"/>
          <p:cNvSpPr/>
          <p:nvPr/>
        </p:nvSpPr>
        <p:spPr>
          <a:xfrm>
            <a:off x="8431324" y="4553830"/>
            <a:ext cx="486000" cy="486000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>
            <a:outerShdw blurRad="50800" dist="25400" dir="5400000" algn="ctr" rotWithShape="0">
              <a:srgbClr val="000000">
                <a:alpha val="28235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" name="Google Shape;62;p16"/>
          <p:cNvSpPr txBox="1">
            <a:spLocks noGrp="1"/>
          </p:cNvSpPr>
          <p:nvPr>
            <p:ph type="sldNum" idx="12"/>
          </p:nvPr>
        </p:nvSpPr>
        <p:spPr>
          <a:xfrm>
            <a:off x="8402400" y="4660200"/>
            <a:ext cx="544050" cy="27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grpSp>
        <p:nvGrpSpPr>
          <p:cNvPr id="63" name="Google Shape;63;p16"/>
          <p:cNvGrpSpPr/>
          <p:nvPr/>
        </p:nvGrpSpPr>
        <p:grpSpPr>
          <a:xfrm>
            <a:off x="0" y="790464"/>
            <a:ext cx="6401285" cy="4350362"/>
            <a:chOff x="2703" y="255"/>
            <a:chExt cx="4901" cy="3331"/>
          </a:xfrm>
        </p:grpSpPr>
        <p:sp>
          <p:nvSpPr>
            <p:cNvPr id="64" name="Google Shape;64;p16"/>
            <p:cNvSpPr/>
            <p:nvPr/>
          </p:nvSpPr>
          <p:spPr>
            <a:xfrm>
              <a:off x="4271" y="258"/>
              <a:ext cx="3333" cy="3328"/>
            </a:xfrm>
            <a:custGeom>
              <a:avLst/>
              <a:gdLst/>
              <a:ahLst/>
              <a:cxnLst/>
              <a:rect l="l" t="t" r="r" b="b"/>
              <a:pathLst>
                <a:path w="3333" h="3938" extrusionOk="0">
                  <a:moveTo>
                    <a:pt x="3315" y="3081"/>
                  </a:moveTo>
                  <a:lnTo>
                    <a:pt x="514" y="3938"/>
                  </a:lnTo>
                  <a:lnTo>
                    <a:pt x="547" y="3938"/>
                  </a:lnTo>
                  <a:lnTo>
                    <a:pt x="3326" y="3088"/>
                  </a:lnTo>
                  <a:lnTo>
                    <a:pt x="3333" y="3086"/>
                  </a:lnTo>
                  <a:lnTo>
                    <a:pt x="15" y="0"/>
                  </a:lnTo>
                  <a:lnTo>
                    <a:pt x="0" y="0"/>
                  </a:lnTo>
                  <a:lnTo>
                    <a:pt x="3315" y="308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" name="Google Shape;65;p16"/>
            <p:cNvSpPr/>
            <p:nvPr/>
          </p:nvSpPr>
          <p:spPr>
            <a:xfrm>
              <a:off x="2703" y="258"/>
              <a:ext cx="747" cy="2683"/>
            </a:xfrm>
            <a:custGeom>
              <a:avLst/>
              <a:gdLst/>
              <a:ahLst/>
              <a:cxnLst/>
              <a:rect l="l" t="t" r="r" b="b"/>
              <a:pathLst>
                <a:path w="747" h="3292" extrusionOk="0">
                  <a:moveTo>
                    <a:pt x="738" y="0"/>
                  </a:moveTo>
                  <a:lnTo>
                    <a:pt x="0" y="3249"/>
                  </a:lnTo>
                  <a:lnTo>
                    <a:pt x="0" y="3292"/>
                  </a:lnTo>
                  <a:lnTo>
                    <a:pt x="747" y="0"/>
                  </a:lnTo>
                  <a:lnTo>
                    <a:pt x="7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Google Shape;66;p16"/>
            <p:cNvSpPr/>
            <p:nvPr/>
          </p:nvSpPr>
          <p:spPr>
            <a:xfrm>
              <a:off x="2703" y="255"/>
              <a:ext cx="4845" cy="3328"/>
            </a:xfrm>
            <a:custGeom>
              <a:avLst/>
              <a:gdLst/>
              <a:ahLst/>
              <a:cxnLst/>
              <a:rect l="l" t="t" r="r" b="b"/>
              <a:pathLst>
                <a:path w="4845" h="3938" extrusionOk="0">
                  <a:moveTo>
                    <a:pt x="0" y="3296"/>
                  </a:moveTo>
                  <a:lnTo>
                    <a:pt x="0" y="3938"/>
                  </a:lnTo>
                  <a:lnTo>
                    <a:pt x="1810" y="3938"/>
                  </a:lnTo>
                  <a:lnTo>
                    <a:pt x="4845" y="2672"/>
                  </a:lnTo>
                  <a:lnTo>
                    <a:pt x="1334" y="0"/>
                  </a:lnTo>
                  <a:lnTo>
                    <a:pt x="414" y="0"/>
                  </a:lnTo>
                  <a:lnTo>
                    <a:pt x="0" y="329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7" name="Google Shape;67;p16"/>
          <p:cNvSpPr txBox="1">
            <a:spLocks noGrp="1"/>
          </p:cNvSpPr>
          <p:nvPr>
            <p:ph type="title"/>
          </p:nvPr>
        </p:nvSpPr>
        <p:spPr>
          <a:xfrm>
            <a:off x="463200" y="3077100"/>
            <a:ext cx="5112000" cy="587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Roboto Light"/>
              <a:buNone/>
              <a:defRPr sz="27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Light"/>
              <a:buNone/>
              <a:defRPr sz="18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Light"/>
              <a:buNone/>
              <a:defRPr sz="18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Light"/>
              <a:buNone/>
              <a:defRPr sz="18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Light"/>
              <a:buNone/>
              <a:defRPr sz="18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Light"/>
              <a:buNone/>
              <a:defRPr sz="18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Light"/>
              <a:buNone/>
              <a:defRPr sz="18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Light"/>
              <a:buNone/>
              <a:defRPr sz="18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Light"/>
              <a:buNone/>
              <a:defRPr sz="18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ructure 1">
  <p:cSld name="Structure 1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7"/>
          <p:cNvSpPr txBox="1">
            <a:spLocks noGrp="1"/>
          </p:cNvSpPr>
          <p:nvPr>
            <p:ph type="title"/>
          </p:nvPr>
        </p:nvSpPr>
        <p:spPr>
          <a:xfrm>
            <a:off x="395206" y="302559"/>
            <a:ext cx="8422875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Light"/>
              <a:buNone/>
              <a:defRPr sz="30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Google Shape;70;p17"/>
          <p:cNvSpPr txBox="1">
            <a:spLocks noGrp="1"/>
          </p:cNvSpPr>
          <p:nvPr>
            <p:ph type="sldNum" idx="12"/>
          </p:nvPr>
        </p:nvSpPr>
        <p:spPr>
          <a:xfrm>
            <a:off x="8402400" y="4660200"/>
            <a:ext cx="544050" cy="27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71" name="Google Shape;71;p17"/>
          <p:cNvSpPr txBox="1">
            <a:spLocks noGrp="1"/>
          </p:cNvSpPr>
          <p:nvPr>
            <p:ph type="body" idx="1"/>
          </p:nvPr>
        </p:nvSpPr>
        <p:spPr>
          <a:xfrm>
            <a:off x="342900" y="960120"/>
            <a:ext cx="8457525" cy="4023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ructure 2">
  <p:cSld name="Structure 2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>
            <a:spLocks noGrp="1"/>
          </p:cNvSpPr>
          <p:nvPr>
            <p:ph type="title"/>
          </p:nvPr>
        </p:nvSpPr>
        <p:spPr>
          <a:xfrm>
            <a:off x="395206" y="302559"/>
            <a:ext cx="8422875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Light"/>
              <a:buNone/>
              <a:defRPr sz="30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" name="Google Shape;74;p18"/>
          <p:cNvSpPr txBox="1">
            <a:spLocks noGrp="1"/>
          </p:cNvSpPr>
          <p:nvPr>
            <p:ph type="body" idx="1"/>
          </p:nvPr>
        </p:nvSpPr>
        <p:spPr>
          <a:xfrm>
            <a:off x="360600" y="960120"/>
            <a:ext cx="4144050" cy="401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5" name="Google Shape;75;p18"/>
          <p:cNvSpPr txBox="1">
            <a:spLocks noGrp="1"/>
          </p:cNvSpPr>
          <p:nvPr>
            <p:ph type="body" idx="2"/>
          </p:nvPr>
        </p:nvSpPr>
        <p:spPr>
          <a:xfrm>
            <a:off x="4606613" y="960120"/>
            <a:ext cx="4211325" cy="3798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6" name="Google Shape;76;p18"/>
          <p:cNvSpPr txBox="1">
            <a:spLocks noGrp="1"/>
          </p:cNvSpPr>
          <p:nvPr>
            <p:ph type="sldNum" idx="12"/>
          </p:nvPr>
        </p:nvSpPr>
        <p:spPr>
          <a:xfrm>
            <a:off x="8402400" y="4660200"/>
            <a:ext cx="544050" cy="27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erruption 1">
  <p:cSld name="Interruption_1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0"/>
          <p:cNvSpPr/>
          <p:nvPr/>
        </p:nvSpPr>
        <p:spPr>
          <a:xfrm>
            <a:off x="8431324" y="4553830"/>
            <a:ext cx="486000" cy="486000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>
            <a:outerShdw blurRad="50800" dist="25400" dir="5400000" algn="ctr" rotWithShape="0">
              <a:srgbClr val="000000">
                <a:alpha val="28627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" name="Google Shape;88;p20"/>
          <p:cNvSpPr txBox="1">
            <a:spLocks noGrp="1"/>
          </p:cNvSpPr>
          <p:nvPr>
            <p:ph type="sldNum" idx="12"/>
          </p:nvPr>
        </p:nvSpPr>
        <p:spPr>
          <a:xfrm>
            <a:off x="8402400" y="4660200"/>
            <a:ext cx="544050" cy="27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grpSp>
        <p:nvGrpSpPr>
          <p:cNvPr id="89" name="Google Shape;89;p20"/>
          <p:cNvGrpSpPr/>
          <p:nvPr/>
        </p:nvGrpSpPr>
        <p:grpSpPr>
          <a:xfrm>
            <a:off x="0" y="790464"/>
            <a:ext cx="6401285" cy="4350362"/>
            <a:chOff x="2703" y="255"/>
            <a:chExt cx="4901" cy="3331"/>
          </a:xfrm>
        </p:grpSpPr>
        <p:sp>
          <p:nvSpPr>
            <p:cNvPr id="90" name="Google Shape;90;p20"/>
            <p:cNvSpPr/>
            <p:nvPr/>
          </p:nvSpPr>
          <p:spPr>
            <a:xfrm>
              <a:off x="4271" y="258"/>
              <a:ext cx="3333" cy="3328"/>
            </a:xfrm>
            <a:custGeom>
              <a:avLst/>
              <a:gdLst/>
              <a:ahLst/>
              <a:cxnLst/>
              <a:rect l="l" t="t" r="r" b="b"/>
              <a:pathLst>
                <a:path w="3333" h="3938" extrusionOk="0">
                  <a:moveTo>
                    <a:pt x="3315" y="3081"/>
                  </a:moveTo>
                  <a:lnTo>
                    <a:pt x="514" y="3938"/>
                  </a:lnTo>
                  <a:lnTo>
                    <a:pt x="547" y="3938"/>
                  </a:lnTo>
                  <a:lnTo>
                    <a:pt x="3326" y="3088"/>
                  </a:lnTo>
                  <a:lnTo>
                    <a:pt x="3333" y="3086"/>
                  </a:lnTo>
                  <a:lnTo>
                    <a:pt x="15" y="0"/>
                  </a:lnTo>
                  <a:lnTo>
                    <a:pt x="0" y="0"/>
                  </a:lnTo>
                  <a:lnTo>
                    <a:pt x="3315" y="308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Google Shape;91;p20"/>
            <p:cNvSpPr/>
            <p:nvPr/>
          </p:nvSpPr>
          <p:spPr>
            <a:xfrm>
              <a:off x="2703" y="258"/>
              <a:ext cx="747" cy="2683"/>
            </a:xfrm>
            <a:custGeom>
              <a:avLst/>
              <a:gdLst/>
              <a:ahLst/>
              <a:cxnLst/>
              <a:rect l="l" t="t" r="r" b="b"/>
              <a:pathLst>
                <a:path w="747" h="3292" extrusionOk="0">
                  <a:moveTo>
                    <a:pt x="738" y="0"/>
                  </a:moveTo>
                  <a:lnTo>
                    <a:pt x="0" y="3249"/>
                  </a:lnTo>
                  <a:lnTo>
                    <a:pt x="0" y="3292"/>
                  </a:lnTo>
                  <a:lnTo>
                    <a:pt x="747" y="0"/>
                  </a:lnTo>
                  <a:lnTo>
                    <a:pt x="7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Google Shape;92;p20"/>
            <p:cNvSpPr/>
            <p:nvPr/>
          </p:nvSpPr>
          <p:spPr>
            <a:xfrm>
              <a:off x="2703" y="255"/>
              <a:ext cx="4845" cy="3328"/>
            </a:xfrm>
            <a:custGeom>
              <a:avLst/>
              <a:gdLst/>
              <a:ahLst/>
              <a:cxnLst/>
              <a:rect l="l" t="t" r="r" b="b"/>
              <a:pathLst>
                <a:path w="4845" h="3938" extrusionOk="0">
                  <a:moveTo>
                    <a:pt x="0" y="3296"/>
                  </a:moveTo>
                  <a:lnTo>
                    <a:pt x="0" y="3938"/>
                  </a:lnTo>
                  <a:lnTo>
                    <a:pt x="1810" y="3938"/>
                  </a:lnTo>
                  <a:lnTo>
                    <a:pt x="4845" y="2672"/>
                  </a:lnTo>
                  <a:lnTo>
                    <a:pt x="1334" y="0"/>
                  </a:lnTo>
                  <a:lnTo>
                    <a:pt x="414" y="0"/>
                  </a:lnTo>
                  <a:lnTo>
                    <a:pt x="0" y="329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3" name="Google Shape;93;p20"/>
          <p:cNvSpPr txBox="1">
            <a:spLocks noGrp="1"/>
          </p:cNvSpPr>
          <p:nvPr>
            <p:ph type="title"/>
          </p:nvPr>
        </p:nvSpPr>
        <p:spPr>
          <a:xfrm>
            <a:off x="463200" y="3077100"/>
            <a:ext cx="5112000" cy="587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Roboto Light"/>
              <a:buNone/>
              <a:defRPr sz="27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Light"/>
              <a:buNone/>
              <a:defRPr sz="18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Light"/>
              <a:buNone/>
              <a:defRPr sz="18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Light"/>
              <a:buNone/>
              <a:defRPr sz="18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Light"/>
              <a:buNone/>
              <a:defRPr sz="18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Light"/>
              <a:buNone/>
              <a:defRPr sz="18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Light"/>
              <a:buNone/>
              <a:defRPr sz="18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Light"/>
              <a:buNone/>
              <a:defRPr sz="18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Light"/>
              <a:buNone/>
              <a:defRPr sz="18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ructure 1">
  <p:cSld name="Structure 1">
    <p:bg>
      <p:bgPr>
        <a:solidFill>
          <a:srgbClr val="262626"/>
        </a:solid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1"/>
          <p:cNvSpPr txBox="1">
            <a:spLocks noGrp="1"/>
          </p:cNvSpPr>
          <p:nvPr>
            <p:ph type="title"/>
          </p:nvPr>
        </p:nvSpPr>
        <p:spPr>
          <a:xfrm>
            <a:off x="395206" y="302559"/>
            <a:ext cx="8422875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Light"/>
              <a:buNone/>
              <a:defRPr sz="30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96" name="Google Shape;96;p21"/>
          <p:cNvSpPr txBox="1">
            <a:spLocks noGrp="1"/>
          </p:cNvSpPr>
          <p:nvPr>
            <p:ph type="sldNum" idx="12"/>
          </p:nvPr>
        </p:nvSpPr>
        <p:spPr>
          <a:xfrm>
            <a:off x="8402400" y="4660200"/>
            <a:ext cx="544050" cy="27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97" name="Google Shape;97;p21"/>
          <p:cNvSpPr txBox="1">
            <a:spLocks noGrp="1"/>
          </p:cNvSpPr>
          <p:nvPr>
            <p:ph type="body" idx="1"/>
          </p:nvPr>
        </p:nvSpPr>
        <p:spPr>
          <a:xfrm>
            <a:off x="342900" y="960120"/>
            <a:ext cx="8457525" cy="4023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erruption">
  <p:cSld name="Interruption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2"/>
          <p:cNvSpPr/>
          <p:nvPr/>
        </p:nvSpPr>
        <p:spPr>
          <a:xfrm rot="-811814">
            <a:off x="-442353" y="2341419"/>
            <a:ext cx="10028705" cy="1146462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0800" dist="25400" dir="5400000" algn="t" rotWithShape="0">
              <a:srgbClr val="000000">
                <a:alpha val="28627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22"/>
          <p:cNvSpPr/>
          <p:nvPr/>
        </p:nvSpPr>
        <p:spPr>
          <a:xfrm>
            <a:off x="8431324" y="4553830"/>
            <a:ext cx="486000" cy="486000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>
            <a:outerShdw blurRad="50800" dist="25400" dir="5400000" algn="ctr" rotWithShape="0">
              <a:srgbClr val="000000">
                <a:alpha val="28627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22"/>
          <p:cNvSpPr txBox="1">
            <a:spLocks noGrp="1"/>
          </p:cNvSpPr>
          <p:nvPr>
            <p:ph type="sldNum" idx="12"/>
          </p:nvPr>
        </p:nvSpPr>
        <p:spPr>
          <a:xfrm>
            <a:off x="8402400" y="4660200"/>
            <a:ext cx="544050" cy="27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02" name="Google Shape;102;p22"/>
          <p:cNvSpPr txBox="1">
            <a:spLocks noGrp="1"/>
          </p:cNvSpPr>
          <p:nvPr>
            <p:ph type="title"/>
          </p:nvPr>
        </p:nvSpPr>
        <p:spPr>
          <a:xfrm>
            <a:off x="-1" y="2752988"/>
            <a:ext cx="9144000" cy="323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Roboto Light"/>
              <a:buNone/>
              <a:defRPr sz="23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Light"/>
              <a:buNone/>
              <a:defRPr sz="18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Light"/>
              <a:buNone/>
              <a:defRPr sz="18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Light"/>
              <a:buNone/>
              <a:defRPr sz="18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Light"/>
              <a:buNone/>
              <a:defRPr sz="18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Light"/>
              <a:buNone/>
              <a:defRPr sz="18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Light"/>
              <a:buNone/>
              <a:defRPr sz="18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Light"/>
              <a:buNone/>
              <a:defRPr sz="18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Light"/>
              <a:buNone/>
              <a:defRPr sz="18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ructure 1">
  <p:cSld name="Structure 1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4"/>
          <p:cNvSpPr txBox="1">
            <a:spLocks noGrp="1"/>
          </p:cNvSpPr>
          <p:nvPr>
            <p:ph type="title"/>
          </p:nvPr>
        </p:nvSpPr>
        <p:spPr>
          <a:xfrm>
            <a:off x="395206" y="302559"/>
            <a:ext cx="8422875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Light"/>
              <a:buNone/>
              <a:defRPr sz="30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4" name="Google Shape;114;p24"/>
          <p:cNvSpPr txBox="1">
            <a:spLocks noGrp="1"/>
          </p:cNvSpPr>
          <p:nvPr>
            <p:ph type="sldNum" idx="12"/>
          </p:nvPr>
        </p:nvSpPr>
        <p:spPr>
          <a:xfrm>
            <a:off x="8402400" y="4660200"/>
            <a:ext cx="544050" cy="27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15" name="Google Shape;115;p24"/>
          <p:cNvSpPr txBox="1">
            <a:spLocks noGrp="1"/>
          </p:cNvSpPr>
          <p:nvPr>
            <p:ph type="body" idx="1"/>
          </p:nvPr>
        </p:nvSpPr>
        <p:spPr>
          <a:xfrm>
            <a:off x="342900" y="960120"/>
            <a:ext cx="8457525" cy="4023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erruption 1">
  <p:cSld name="Interruption_1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5"/>
          <p:cNvSpPr/>
          <p:nvPr/>
        </p:nvSpPr>
        <p:spPr>
          <a:xfrm>
            <a:off x="8431324" y="4553830"/>
            <a:ext cx="486000" cy="486000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>
            <a:outerShdw blurRad="50800" dist="25400" dir="5400000" algn="ctr" rotWithShape="0">
              <a:srgbClr val="000000">
                <a:alpha val="28235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25"/>
          <p:cNvSpPr txBox="1">
            <a:spLocks noGrp="1"/>
          </p:cNvSpPr>
          <p:nvPr>
            <p:ph type="sldNum" idx="12"/>
          </p:nvPr>
        </p:nvSpPr>
        <p:spPr>
          <a:xfrm>
            <a:off x="8402400" y="4660200"/>
            <a:ext cx="544050" cy="27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grpSp>
        <p:nvGrpSpPr>
          <p:cNvPr id="119" name="Google Shape;119;p25"/>
          <p:cNvGrpSpPr/>
          <p:nvPr/>
        </p:nvGrpSpPr>
        <p:grpSpPr>
          <a:xfrm>
            <a:off x="0" y="790464"/>
            <a:ext cx="6401285" cy="4350362"/>
            <a:chOff x="2703" y="255"/>
            <a:chExt cx="4901" cy="3331"/>
          </a:xfrm>
        </p:grpSpPr>
        <p:sp>
          <p:nvSpPr>
            <p:cNvPr id="120" name="Google Shape;120;p25"/>
            <p:cNvSpPr/>
            <p:nvPr/>
          </p:nvSpPr>
          <p:spPr>
            <a:xfrm>
              <a:off x="4271" y="258"/>
              <a:ext cx="3333" cy="3328"/>
            </a:xfrm>
            <a:custGeom>
              <a:avLst/>
              <a:gdLst/>
              <a:ahLst/>
              <a:cxnLst/>
              <a:rect l="l" t="t" r="r" b="b"/>
              <a:pathLst>
                <a:path w="3333" h="3938" extrusionOk="0">
                  <a:moveTo>
                    <a:pt x="3315" y="3081"/>
                  </a:moveTo>
                  <a:lnTo>
                    <a:pt x="514" y="3938"/>
                  </a:lnTo>
                  <a:lnTo>
                    <a:pt x="547" y="3938"/>
                  </a:lnTo>
                  <a:lnTo>
                    <a:pt x="3326" y="3088"/>
                  </a:lnTo>
                  <a:lnTo>
                    <a:pt x="3333" y="3086"/>
                  </a:lnTo>
                  <a:lnTo>
                    <a:pt x="15" y="0"/>
                  </a:lnTo>
                  <a:lnTo>
                    <a:pt x="0" y="0"/>
                  </a:lnTo>
                  <a:lnTo>
                    <a:pt x="3315" y="308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Google Shape;121;p25"/>
            <p:cNvSpPr/>
            <p:nvPr/>
          </p:nvSpPr>
          <p:spPr>
            <a:xfrm>
              <a:off x="2703" y="258"/>
              <a:ext cx="747" cy="2683"/>
            </a:xfrm>
            <a:custGeom>
              <a:avLst/>
              <a:gdLst/>
              <a:ahLst/>
              <a:cxnLst/>
              <a:rect l="l" t="t" r="r" b="b"/>
              <a:pathLst>
                <a:path w="747" h="3292" extrusionOk="0">
                  <a:moveTo>
                    <a:pt x="738" y="0"/>
                  </a:moveTo>
                  <a:lnTo>
                    <a:pt x="0" y="3249"/>
                  </a:lnTo>
                  <a:lnTo>
                    <a:pt x="0" y="3292"/>
                  </a:lnTo>
                  <a:lnTo>
                    <a:pt x="747" y="0"/>
                  </a:lnTo>
                  <a:lnTo>
                    <a:pt x="7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" name="Google Shape;122;p25"/>
            <p:cNvSpPr/>
            <p:nvPr/>
          </p:nvSpPr>
          <p:spPr>
            <a:xfrm>
              <a:off x="2703" y="255"/>
              <a:ext cx="4845" cy="3328"/>
            </a:xfrm>
            <a:custGeom>
              <a:avLst/>
              <a:gdLst/>
              <a:ahLst/>
              <a:cxnLst/>
              <a:rect l="l" t="t" r="r" b="b"/>
              <a:pathLst>
                <a:path w="4845" h="3938" extrusionOk="0">
                  <a:moveTo>
                    <a:pt x="0" y="3296"/>
                  </a:moveTo>
                  <a:lnTo>
                    <a:pt x="0" y="3938"/>
                  </a:lnTo>
                  <a:lnTo>
                    <a:pt x="1810" y="3938"/>
                  </a:lnTo>
                  <a:lnTo>
                    <a:pt x="4845" y="2672"/>
                  </a:lnTo>
                  <a:lnTo>
                    <a:pt x="1334" y="0"/>
                  </a:lnTo>
                  <a:lnTo>
                    <a:pt x="414" y="0"/>
                  </a:lnTo>
                  <a:lnTo>
                    <a:pt x="0" y="329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3" name="Google Shape;123;p25"/>
          <p:cNvSpPr txBox="1">
            <a:spLocks noGrp="1"/>
          </p:cNvSpPr>
          <p:nvPr>
            <p:ph type="title"/>
          </p:nvPr>
        </p:nvSpPr>
        <p:spPr>
          <a:xfrm>
            <a:off x="463200" y="3077100"/>
            <a:ext cx="5112000" cy="587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Roboto Light"/>
              <a:buNone/>
              <a:defRPr sz="27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Light"/>
              <a:buNone/>
              <a:defRPr sz="18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Light"/>
              <a:buNone/>
              <a:defRPr sz="18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Light"/>
              <a:buNone/>
              <a:defRPr sz="18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Light"/>
              <a:buNone/>
              <a:defRPr sz="18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Light"/>
              <a:buNone/>
              <a:defRPr sz="18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Light"/>
              <a:buNone/>
              <a:defRPr sz="18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Light"/>
              <a:buNone/>
              <a:defRPr sz="18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Light"/>
              <a:buNone/>
              <a:defRPr sz="18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erruption">
  <p:cSld name="Interruption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6"/>
          <p:cNvSpPr/>
          <p:nvPr/>
        </p:nvSpPr>
        <p:spPr>
          <a:xfrm rot="-811814">
            <a:off x="-442353" y="2341419"/>
            <a:ext cx="10028705" cy="1146462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0800" dist="25400" dir="5400000" algn="t" rotWithShape="0">
              <a:srgbClr val="000000">
                <a:alpha val="28235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126;p26"/>
          <p:cNvSpPr/>
          <p:nvPr/>
        </p:nvSpPr>
        <p:spPr>
          <a:xfrm>
            <a:off x="8431324" y="4553830"/>
            <a:ext cx="486000" cy="486000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>
            <a:outerShdw blurRad="50800" dist="25400" dir="5400000" algn="ctr" rotWithShape="0">
              <a:srgbClr val="000000">
                <a:alpha val="28235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26"/>
          <p:cNvSpPr txBox="1">
            <a:spLocks noGrp="1"/>
          </p:cNvSpPr>
          <p:nvPr>
            <p:ph type="sldNum" idx="12"/>
          </p:nvPr>
        </p:nvSpPr>
        <p:spPr>
          <a:xfrm>
            <a:off x="8402400" y="4660200"/>
            <a:ext cx="544050" cy="27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28" name="Google Shape;128;p26"/>
          <p:cNvSpPr txBox="1">
            <a:spLocks noGrp="1"/>
          </p:cNvSpPr>
          <p:nvPr>
            <p:ph type="title"/>
          </p:nvPr>
        </p:nvSpPr>
        <p:spPr>
          <a:xfrm>
            <a:off x="-52424" y="2788861"/>
            <a:ext cx="9144000" cy="323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Roboto Light"/>
              <a:buNone/>
              <a:defRPr sz="23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Light"/>
              <a:buNone/>
              <a:defRPr sz="18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Light"/>
              <a:buNone/>
              <a:defRPr sz="18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Light"/>
              <a:buNone/>
              <a:defRPr sz="18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Light"/>
              <a:buNone/>
              <a:defRPr sz="18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Light"/>
              <a:buNone/>
              <a:defRPr sz="18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Light"/>
              <a:buNone/>
              <a:defRPr sz="18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Light"/>
              <a:buNone/>
              <a:defRPr sz="18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Light"/>
              <a:buNone/>
              <a:defRPr sz="18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.png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1.png"/><Relationship Id="rId4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iming>
    <p:tnLst>
      <p:par>
        <p:cTn id="1" dur="indefinite" restart="never" nodeType="tmRoot"/>
      </p:par>
    </p:tnLst>
  </p:timing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9"/>
          <p:cNvSpPr/>
          <p:nvPr/>
        </p:nvSpPr>
        <p:spPr>
          <a:xfrm>
            <a:off x="0" y="0"/>
            <a:ext cx="9144000" cy="27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" name="Google Shape;79;p19"/>
          <p:cNvSpPr/>
          <p:nvPr/>
        </p:nvSpPr>
        <p:spPr>
          <a:xfrm>
            <a:off x="0" y="250306"/>
            <a:ext cx="9144000" cy="54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" name="Google Shape;80;p19"/>
          <p:cNvSpPr txBox="1"/>
          <p:nvPr/>
        </p:nvSpPr>
        <p:spPr>
          <a:xfrm>
            <a:off x="395130" y="42407"/>
            <a:ext cx="8007168" cy="207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800" b="0" i="0" u="none" strike="noStrike" cap="none" dirty="0" err="1" smtClean="0">
                <a:solidFill>
                  <a:srgbClr val="CAE2B0"/>
                </a:solidFill>
                <a:latin typeface="Roboto Light"/>
                <a:ea typeface="Roboto Light"/>
                <a:cs typeface="Roboto Light"/>
                <a:sym typeface="Roboto Light"/>
              </a:rPr>
              <a:t>Greenplum</a:t>
            </a:r>
            <a:r>
              <a:rPr lang="en-US" sz="800" b="0" i="0" u="none" strike="noStrike" cap="none" dirty="0" smtClean="0">
                <a:solidFill>
                  <a:srgbClr val="CAE2B0"/>
                </a:solidFill>
                <a:latin typeface="Roboto Light"/>
                <a:ea typeface="Roboto Light"/>
                <a:cs typeface="Roboto Light"/>
                <a:sym typeface="Roboto Light"/>
              </a:rPr>
              <a:t> observability</a:t>
            </a:r>
            <a:endParaRPr sz="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1" name="Google Shape;81;p19"/>
          <p:cNvGrpSpPr/>
          <p:nvPr/>
        </p:nvGrpSpPr>
        <p:grpSpPr>
          <a:xfrm>
            <a:off x="8268765" y="135065"/>
            <a:ext cx="811388" cy="471524"/>
            <a:chOff x="7366001" y="3261359"/>
            <a:chExt cx="2664000" cy="1548138"/>
          </a:xfrm>
        </p:grpSpPr>
        <p:sp>
          <p:nvSpPr>
            <p:cNvPr id="82" name="Google Shape;82;p19"/>
            <p:cNvSpPr/>
            <p:nvPr/>
          </p:nvSpPr>
          <p:spPr>
            <a:xfrm>
              <a:off x="7366001" y="3261359"/>
              <a:ext cx="2664000" cy="14400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83" name="Google Shape;83;p19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7834786" y="3374066"/>
              <a:ext cx="1726430" cy="143543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4" name="Google Shape;84;p19"/>
          <p:cNvSpPr/>
          <p:nvPr/>
        </p:nvSpPr>
        <p:spPr>
          <a:xfrm>
            <a:off x="8431324" y="4553830"/>
            <a:ext cx="486000" cy="486000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>
            <a:outerShdw blurRad="50800" dist="25400" dir="5400000" algn="ctr" rotWithShape="0">
              <a:srgbClr val="000000">
                <a:alpha val="28627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85;p19"/>
          <p:cNvSpPr txBox="1">
            <a:spLocks noGrp="1"/>
          </p:cNvSpPr>
          <p:nvPr>
            <p:ph type="sldNum" idx="12"/>
          </p:nvPr>
        </p:nvSpPr>
        <p:spPr>
          <a:xfrm>
            <a:off x="8402298" y="4659868"/>
            <a:ext cx="544050" cy="27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</p:sldLayoutIdLst>
  <p:timing>
    <p:tnLst>
      <p:par>
        <p:cTn id="1" dur="indefinite" restart="never" nodeType="tmRoot"/>
      </p:par>
    </p:tnLst>
  </p:timing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3"/>
          <p:cNvSpPr/>
          <p:nvPr/>
        </p:nvSpPr>
        <p:spPr>
          <a:xfrm>
            <a:off x="0" y="0"/>
            <a:ext cx="9144000" cy="27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23"/>
          <p:cNvSpPr/>
          <p:nvPr/>
        </p:nvSpPr>
        <p:spPr>
          <a:xfrm>
            <a:off x="0" y="250306"/>
            <a:ext cx="9144000" cy="54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23"/>
          <p:cNvSpPr txBox="1"/>
          <p:nvPr/>
        </p:nvSpPr>
        <p:spPr>
          <a:xfrm>
            <a:off x="395130" y="42407"/>
            <a:ext cx="7873635" cy="207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800" b="0" i="0" u="none" strike="noStrike" cap="none" dirty="0" err="1" smtClean="0">
                <a:solidFill>
                  <a:srgbClr val="CAE2B0"/>
                </a:solidFill>
                <a:latin typeface="Roboto Light"/>
                <a:ea typeface="Roboto Light"/>
                <a:cs typeface="Roboto Light"/>
                <a:sym typeface="Roboto Light"/>
              </a:rPr>
              <a:t>Greenplum</a:t>
            </a:r>
            <a:r>
              <a:rPr lang="en-US" sz="800" b="0" i="0" u="none" strike="noStrike" cap="none" baseline="0" dirty="0" smtClean="0">
                <a:solidFill>
                  <a:srgbClr val="CAE2B0"/>
                </a:solidFill>
                <a:latin typeface="Roboto Light"/>
                <a:ea typeface="Roboto Light"/>
                <a:cs typeface="Roboto Light"/>
                <a:sym typeface="Roboto Light"/>
              </a:rPr>
              <a:t> observability</a:t>
            </a:r>
            <a:endParaRPr sz="800" b="0" i="0" u="none" strike="noStrike" cap="none" dirty="0">
              <a:solidFill>
                <a:srgbClr val="CAE2B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grpSp>
        <p:nvGrpSpPr>
          <p:cNvPr id="107" name="Google Shape;107;p23"/>
          <p:cNvGrpSpPr/>
          <p:nvPr/>
        </p:nvGrpSpPr>
        <p:grpSpPr>
          <a:xfrm>
            <a:off x="8268765" y="135065"/>
            <a:ext cx="811388" cy="471524"/>
            <a:chOff x="7366001" y="3261359"/>
            <a:chExt cx="2664000" cy="1548138"/>
          </a:xfrm>
        </p:grpSpPr>
        <p:sp>
          <p:nvSpPr>
            <p:cNvPr id="108" name="Google Shape;108;p23"/>
            <p:cNvSpPr/>
            <p:nvPr/>
          </p:nvSpPr>
          <p:spPr>
            <a:xfrm>
              <a:off x="7366001" y="3261359"/>
              <a:ext cx="2664000" cy="14400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09" name="Google Shape;109;p23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7834786" y="3374066"/>
              <a:ext cx="1726430" cy="143543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0" name="Google Shape;110;p23"/>
          <p:cNvSpPr/>
          <p:nvPr/>
        </p:nvSpPr>
        <p:spPr>
          <a:xfrm>
            <a:off x="8431324" y="4553830"/>
            <a:ext cx="486000" cy="486000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>
            <a:outerShdw blurRad="50800" dist="25400" dir="5400000" algn="ctr" rotWithShape="0">
              <a:srgbClr val="000000">
                <a:alpha val="28235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23"/>
          <p:cNvSpPr txBox="1">
            <a:spLocks noGrp="1"/>
          </p:cNvSpPr>
          <p:nvPr>
            <p:ph type="sldNum" idx="12"/>
          </p:nvPr>
        </p:nvSpPr>
        <p:spPr>
          <a:xfrm>
            <a:off x="8402298" y="4659868"/>
            <a:ext cx="544050" cy="27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</p:sldLayoutIdLst>
  <p:timing>
    <p:tnLst>
      <p:par>
        <p:cTn id="1" dur="indefinite" restart="never" nodeType="tmRoot"/>
      </p:par>
    </p:tnLst>
  </p:timing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iarworld/greenplum-exporter-queries/blob/main/base-alerts.yml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iarworld/greenplum-exporter-queries/blob/main/base-alerts.yml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Relationship Id="rId4" Type="http://schemas.openxmlformats.org/officeDocument/2006/relationships/hyperlink" Target="https://pgstats.dev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ree/sql_exporter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Relationship Id="rId4" Type="http://schemas.openxmlformats.org/officeDocument/2006/relationships/hyperlink" Target="https://github.com/prometheus-community/postgres_exporter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iarworld/greenplum-exporter-queries/blob/main/queries.yml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iarworld/greenplum-exporter-queries/blob/main/alerts.yml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cabatoff/process-exporter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8.xml"/><Relationship Id="rId5" Type="http://schemas.openxmlformats.org/officeDocument/2006/relationships/hyperlink" Target="https://grafana.com/grafana/dashboards/249" TargetMode="External"/><Relationship Id="rId4" Type="http://schemas.openxmlformats.org/officeDocument/2006/relationships/hyperlink" Target="https://github.com/diarworld/greenplum-exporter-queries/blob/main/process-exporter.yml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acbre/sql-metadata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rometheus/blackbox_exporter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raedon/prometheus-es-exporter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1.vml"/><Relationship Id="rId6" Type="http://schemas.openxmlformats.org/officeDocument/2006/relationships/hyperlink" Target="https://landscape.cncf.io/" TargetMode="External"/><Relationship Id="rId5" Type="http://schemas.openxmlformats.org/officeDocument/2006/relationships/image" Target="../media/image2.wmf"/><Relationship Id="rId4" Type="http://schemas.openxmlformats.org/officeDocument/2006/relationships/oleObject" Target="../embeddings/oleObject1.bin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iarworld/greenplum-exporter-queries/blob/main/gp-bashism.sh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23.wmf"/><Relationship Id="rId4" Type="http://schemas.openxmlformats.org/officeDocument/2006/relationships/oleObject" Target="../embeddings/oleObject2.bin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nvoyproxy.io/docs/envoy/latest/configuration/listeners/network_filters/postgres_proxy_filter.html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0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0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0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0.xml"/><Relationship Id="rId4" Type="http://schemas.openxmlformats.org/officeDocument/2006/relationships/hyperlink" Target="mailto:Dmitry.Ibragimov@leroymerlin.ru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rometheus/node_exporter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4" Type="http://schemas.openxmlformats.org/officeDocument/2006/relationships/hyperlink" Target="https://grafana.com/grafana/dashboards/1860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iarworld/greenplum-exporter-queries/blob/main/base-alerts.yml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7"/>
          <p:cNvSpPr txBox="1">
            <a:spLocks noGrp="1"/>
          </p:cNvSpPr>
          <p:nvPr>
            <p:ph type="title"/>
          </p:nvPr>
        </p:nvSpPr>
        <p:spPr>
          <a:xfrm>
            <a:off x="299870" y="2250806"/>
            <a:ext cx="4610458" cy="6280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sz="3200" dirty="0" err="1" smtClean="0"/>
              <a:t>Greenplum</a:t>
            </a:r>
            <a:r>
              <a:rPr lang="en-US" sz="3200" dirty="0" smtClean="0"/>
              <a:t> </a:t>
            </a:r>
            <a:r>
              <a:rPr lang="en-US" sz="3200" dirty="0" err="1" smtClean="0"/>
              <a:t>observabitily</a:t>
            </a:r>
            <a:endParaRPr sz="3200" dirty="0"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135" name="Google Shape;135;p27"/>
          <p:cNvSpPr txBox="1">
            <a:spLocks noGrp="1"/>
          </p:cNvSpPr>
          <p:nvPr>
            <p:ph type="body" idx="1"/>
          </p:nvPr>
        </p:nvSpPr>
        <p:spPr>
          <a:xfrm>
            <a:off x="299870" y="4405625"/>
            <a:ext cx="4061460" cy="558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ru" sz="1100" dirty="0" smtClean="0">
                <a:latin typeface="Roboto"/>
                <a:ea typeface="Roboto"/>
                <a:cs typeface="Roboto"/>
                <a:sym typeface="Roboto"/>
              </a:rPr>
              <a:t>Дмитрий </a:t>
            </a:r>
            <a:r>
              <a:rPr lang="ru" sz="1100" dirty="0">
                <a:latin typeface="Roboto"/>
                <a:ea typeface="Roboto"/>
                <a:cs typeface="Roboto"/>
                <a:sym typeface="Roboto"/>
              </a:rPr>
              <a:t>Ибрагимов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" sz="1000" dirty="0"/>
              <a:t>Data Platform Site Reliability Engineer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" sz="1000" dirty="0">
                <a:latin typeface="Roboto"/>
                <a:ea typeface="Roboto"/>
                <a:cs typeface="Roboto"/>
                <a:sym typeface="Roboto"/>
              </a:rPr>
              <a:t>2021</a:t>
            </a:r>
            <a:endParaRPr dirty="0"/>
          </a:p>
        </p:txBody>
      </p:sp>
      <p:sp>
        <p:nvSpPr>
          <p:cNvPr id="136" name="Google Shape;136;p27"/>
          <p:cNvSpPr/>
          <p:nvPr/>
        </p:nvSpPr>
        <p:spPr>
          <a:xfrm>
            <a:off x="299870" y="2878829"/>
            <a:ext cx="3519900" cy="2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lvl="0">
              <a:lnSpc>
                <a:spcPct val="70000"/>
              </a:lnSpc>
            </a:pPr>
            <a:r>
              <a:rPr lang="ru-RU" sz="1100" dirty="0">
                <a:solidFill>
                  <a:schemeClr val="dk1"/>
                </a:solidFill>
                <a:latin typeface="Roboto" panose="020B0604020202020204" charset="0"/>
                <a:ea typeface="Roboto" panose="020B0604020202020204" charset="0"/>
              </a:rPr>
              <a:t>Как всесторонне контролировать работу GP без использования </a:t>
            </a:r>
            <a:r>
              <a:rPr lang="ru-RU" sz="1100" dirty="0" err="1">
                <a:solidFill>
                  <a:schemeClr val="dk1"/>
                </a:solidFill>
                <a:latin typeface="Roboto" panose="020B0604020202020204" charset="0"/>
                <a:ea typeface="Roboto" panose="020B0604020202020204" charset="0"/>
              </a:rPr>
              <a:t>проприетарных</a:t>
            </a:r>
            <a:r>
              <a:rPr lang="ru-RU" sz="1100" dirty="0">
                <a:solidFill>
                  <a:schemeClr val="dk1"/>
                </a:solidFill>
                <a:latin typeface="Roboto" panose="020B0604020202020204" charset="0"/>
                <a:ea typeface="Roboto" panose="020B0604020202020204" charset="0"/>
              </a:rPr>
              <a:t> инструментов</a:t>
            </a:r>
            <a:endParaRPr sz="1100" b="0" i="0" u="none" strike="noStrike" cap="none" dirty="0">
              <a:solidFill>
                <a:schemeClr val="dk1"/>
              </a:solidFill>
              <a:latin typeface="Roboto" panose="020B0604020202020204" charset="0"/>
              <a:ea typeface="Roboto" panose="020B0604020202020204" charset="0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36"/>
          <p:cNvSpPr txBox="1">
            <a:spLocks noGrp="1"/>
          </p:cNvSpPr>
          <p:nvPr>
            <p:ph type="title"/>
          </p:nvPr>
        </p:nvSpPr>
        <p:spPr>
          <a:xfrm>
            <a:off x="395206" y="302559"/>
            <a:ext cx="8422875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ru-RU" sz="2400" dirty="0" smtClean="0"/>
              <a:t>Базовые метрики</a:t>
            </a:r>
            <a:endParaRPr sz="2400" dirty="0"/>
          </a:p>
        </p:txBody>
      </p:sp>
      <p:sp>
        <p:nvSpPr>
          <p:cNvPr id="371" name="Google Shape;371;p36"/>
          <p:cNvSpPr txBox="1">
            <a:spLocks noGrp="1"/>
          </p:cNvSpPr>
          <p:nvPr>
            <p:ph type="sldNum" idx="12"/>
          </p:nvPr>
        </p:nvSpPr>
        <p:spPr>
          <a:xfrm>
            <a:off x="8402400" y="4660200"/>
            <a:ext cx="544050" cy="27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" sz="1100"/>
              <a:t>10</a:t>
            </a:fld>
            <a:endParaRPr sz="1100"/>
          </a:p>
        </p:txBody>
      </p:sp>
      <p:sp>
        <p:nvSpPr>
          <p:cNvPr id="2" name="Прямоугольник 1"/>
          <p:cNvSpPr/>
          <p:nvPr/>
        </p:nvSpPr>
        <p:spPr>
          <a:xfrm>
            <a:off x="395206" y="940429"/>
            <a:ext cx="109998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Disks</a:t>
            </a:r>
            <a:endParaRPr lang="ru-RU" sz="2000" dirty="0" smtClean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340499" y="1309761"/>
            <a:ext cx="8605951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Read/write:</a:t>
            </a:r>
            <a:endParaRPr lang="en-US" b="1" dirty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</a:endParaRPr>
          </a:p>
          <a:p>
            <a:r>
              <a:rPr lang="en-US" dirty="0" err="1" smtClean="0">
                <a:solidFill>
                  <a:schemeClr val="tx1"/>
                </a:solidFill>
                <a:latin typeface="Consolas" panose="020B0609020204030204" pitchFamily="49" charset="0"/>
              </a:rPr>
              <a:t>sort_desc</a:t>
            </a:r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</a:rPr>
              <a:t>(sum 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by (instance) (</a:t>
            </a:r>
            <a:r>
              <a:rPr lang="en-US" dirty="0" err="1" smtClean="0">
                <a:solidFill>
                  <a:schemeClr val="tx1"/>
                </a:solidFill>
                <a:latin typeface="Consolas" panose="020B0609020204030204" pitchFamily="49" charset="0"/>
              </a:rPr>
              <a:t>avg_over_time</a:t>
            </a:r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</a:rPr>
              <a:t>(irate(</a:t>
            </a:r>
            <a:r>
              <a:rPr lang="en-US" dirty="0" err="1" smtClean="0">
                <a:solidFill>
                  <a:schemeClr val="tx1"/>
                </a:solidFill>
                <a:latin typeface="Consolas" panose="020B0609020204030204" pitchFamily="49" charset="0"/>
              </a:rPr>
              <a:t>node_disk_read_bytes_total</a:t>
            </a:r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</a:rPr>
              <a:t>{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cluster=~"$cluster", instance =~".*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</a:rPr>
              <a:t>sdw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.*"</a:t>
            </a:r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</a:rPr>
              <a:t>} 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[1m]) [$period:1m</a:t>
            </a:r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</a:rPr>
              <a:t>])))</a:t>
            </a:r>
            <a:endParaRPr lang="ru-RU" dirty="0" smtClean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endParaRPr lang="ru-RU" dirty="0" smtClean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</a:rPr>
              <a:t>sort_desc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(sum by (instance) (</a:t>
            </a:r>
            <a:r>
              <a:rPr lang="en-US" dirty="0" err="1" smtClean="0">
                <a:solidFill>
                  <a:schemeClr val="tx1"/>
                </a:solidFill>
                <a:latin typeface="Consolas" panose="020B0609020204030204" pitchFamily="49" charset="0"/>
              </a:rPr>
              <a:t>avg_over_time</a:t>
            </a:r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</a:rPr>
              <a:t>(irate(</a:t>
            </a:r>
            <a:r>
              <a:rPr lang="en-US" dirty="0" err="1" smtClean="0">
                <a:solidFill>
                  <a:schemeClr val="tx1"/>
                </a:solidFill>
                <a:latin typeface="Consolas" panose="020B0609020204030204" pitchFamily="49" charset="0"/>
              </a:rPr>
              <a:t>node_disk_written_bytes_total</a:t>
            </a:r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</a:rPr>
              <a:t>{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cluster=~"$cluster", instance =~".*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</a:rPr>
              <a:t>sdw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.*"</a:t>
            </a:r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</a:rPr>
              <a:t>} [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1m]) [$period:1m</a:t>
            </a:r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</a:rPr>
              <a:t>])))</a:t>
            </a:r>
          </a:p>
          <a:p>
            <a:endParaRPr lang="en-US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b="1" dirty="0" smtClean="0">
                <a:solidFill>
                  <a:schemeClr val="tx1"/>
                </a:solidFill>
                <a:latin typeface="Consolas" panose="020B0609020204030204" pitchFamily="49" charset="0"/>
              </a:rPr>
              <a:t>% Free space: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100 - ((sum(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</a:rPr>
              <a:t>node_filesystem_avail_bytes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{cluster=~"$cluster", instance =~".*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</a:rPr>
              <a:t>sdw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.*",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</a:rPr>
              <a:t>mountpoint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=~"/data[0-9]+",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</a:rPr>
              <a:t>fstype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!="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</a:rPr>
              <a:t>rootfs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"}) * 100) / sum(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</a:rPr>
              <a:t>node_filesystem_size_bytes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{cluster=~"$cluster", instance =~".*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</a:rPr>
              <a:t>sdw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.*",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</a:rPr>
              <a:t>mountpoint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=~"/data[0-9]+",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</a:rPr>
              <a:t>fstype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!="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</a:rPr>
              <a:t>rootfs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"}))</a:t>
            </a:r>
            <a:endParaRPr lang="ru-RU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1336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36"/>
          <p:cNvSpPr txBox="1">
            <a:spLocks noGrp="1"/>
          </p:cNvSpPr>
          <p:nvPr>
            <p:ph type="title"/>
          </p:nvPr>
        </p:nvSpPr>
        <p:spPr>
          <a:xfrm>
            <a:off x="395206" y="302559"/>
            <a:ext cx="8422875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ru-RU" sz="2400" dirty="0" smtClean="0"/>
              <a:t>Базовые метрики</a:t>
            </a:r>
            <a:endParaRPr sz="2400" dirty="0"/>
          </a:p>
        </p:txBody>
      </p:sp>
      <p:sp>
        <p:nvSpPr>
          <p:cNvPr id="371" name="Google Shape;371;p36"/>
          <p:cNvSpPr txBox="1">
            <a:spLocks noGrp="1"/>
          </p:cNvSpPr>
          <p:nvPr>
            <p:ph type="sldNum" idx="12"/>
          </p:nvPr>
        </p:nvSpPr>
        <p:spPr>
          <a:xfrm>
            <a:off x="8402400" y="4660200"/>
            <a:ext cx="544050" cy="27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" sz="1100"/>
              <a:t>11</a:t>
            </a:fld>
            <a:endParaRPr sz="1100"/>
          </a:p>
        </p:txBody>
      </p:sp>
      <p:sp>
        <p:nvSpPr>
          <p:cNvPr id="2" name="Прямоугольник 1"/>
          <p:cNvSpPr/>
          <p:nvPr/>
        </p:nvSpPr>
        <p:spPr>
          <a:xfrm>
            <a:off x="395206" y="940429"/>
            <a:ext cx="25571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Disks space alerts</a:t>
            </a:r>
            <a:endParaRPr lang="ru-RU" sz="2000" dirty="0" smtClean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395206" y="1521209"/>
            <a:ext cx="8638401" cy="1077218"/>
          </a:xfrm>
          <a:prstGeom prst="rect">
            <a:avLst/>
          </a:prstGeom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ru-RU" sz="1800" dirty="0" err="1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Алертить</a:t>
            </a:r>
            <a:r>
              <a:rPr lang="ru-RU" sz="1800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 нужно при </a:t>
            </a:r>
            <a:r>
              <a:rPr lang="en-US" sz="18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&gt;</a:t>
            </a:r>
            <a:r>
              <a:rPr lang="ru-RU" sz="18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7</a:t>
            </a:r>
            <a:r>
              <a:rPr lang="en-US" sz="18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0</a:t>
            </a:r>
            <a:r>
              <a:rPr lang="en-US" sz="1800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% </a:t>
            </a:r>
            <a:r>
              <a:rPr lang="ru-RU" sz="18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использованного места</a:t>
            </a:r>
            <a:r>
              <a:rPr lang="en-US" sz="18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ru-RU" sz="1800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в </a:t>
            </a:r>
            <a:r>
              <a:rPr lang="en-US" sz="1800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data </a:t>
            </a:r>
            <a:r>
              <a:rPr lang="ru-RU" sz="1800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разделах. При 10% есть риск остановки кластера, из-за генерации </a:t>
            </a:r>
            <a:r>
              <a:rPr lang="ru-RU" sz="1800" dirty="0" err="1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спиллов</a:t>
            </a:r>
            <a:r>
              <a:rPr lang="ru-RU" sz="18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:</a:t>
            </a:r>
            <a:endParaRPr lang="en-US" sz="1800" dirty="0" smtClean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</a:endParaRPr>
          </a:p>
          <a:p>
            <a:endParaRPr lang="ru-RU" dirty="0" smtClean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 smtClean="0">
                <a:latin typeface="Consolas" panose="020B0609020204030204" pitchFamily="49" charset="0"/>
                <a:ea typeface="Roboto" panose="020B0604020202020204" charset="0"/>
                <a:hlinkClick r:id="rId3"/>
              </a:rPr>
              <a:t>https</a:t>
            </a:r>
            <a:r>
              <a:rPr lang="en-US" dirty="0">
                <a:latin typeface="Consolas" panose="020B0609020204030204" pitchFamily="49" charset="0"/>
                <a:ea typeface="Roboto" panose="020B0604020202020204" charset="0"/>
                <a:hlinkClick r:id="rId3"/>
              </a:rPr>
              <a:t>://</a:t>
            </a:r>
            <a:r>
              <a:rPr lang="en-US" dirty="0" smtClean="0">
                <a:latin typeface="Consolas" panose="020B0609020204030204" pitchFamily="49" charset="0"/>
                <a:ea typeface="Roboto" panose="020B0604020202020204" charset="0"/>
                <a:hlinkClick r:id="rId3"/>
              </a:rPr>
              <a:t>github.com/diarworld/greenplum-exporter-queries/blob/main/base-alerts.yml</a:t>
            </a:r>
            <a:endParaRPr lang="en-US" dirty="0" smtClean="0">
              <a:latin typeface="Consolas" panose="020B0609020204030204" pitchFamily="49" charset="0"/>
              <a:ea typeface="Robot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6192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36"/>
          <p:cNvSpPr txBox="1">
            <a:spLocks noGrp="1"/>
          </p:cNvSpPr>
          <p:nvPr>
            <p:ph type="title"/>
          </p:nvPr>
        </p:nvSpPr>
        <p:spPr>
          <a:xfrm>
            <a:off x="395206" y="302559"/>
            <a:ext cx="8422875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ru-RU" sz="2400" dirty="0" smtClean="0"/>
              <a:t>Базовые метрики</a:t>
            </a:r>
            <a:endParaRPr sz="2400" dirty="0"/>
          </a:p>
        </p:txBody>
      </p:sp>
      <p:sp>
        <p:nvSpPr>
          <p:cNvPr id="371" name="Google Shape;371;p36"/>
          <p:cNvSpPr txBox="1">
            <a:spLocks noGrp="1"/>
          </p:cNvSpPr>
          <p:nvPr>
            <p:ph type="sldNum" idx="12"/>
          </p:nvPr>
        </p:nvSpPr>
        <p:spPr>
          <a:xfrm>
            <a:off x="8402400" y="4660200"/>
            <a:ext cx="544050" cy="27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" sz="1100"/>
              <a:t>12</a:t>
            </a:fld>
            <a:endParaRPr sz="1100"/>
          </a:p>
        </p:txBody>
      </p:sp>
      <p:sp>
        <p:nvSpPr>
          <p:cNvPr id="2" name="Прямоугольник 1"/>
          <p:cNvSpPr/>
          <p:nvPr/>
        </p:nvSpPr>
        <p:spPr>
          <a:xfrm>
            <a:off x="395206" y="940429"/>
            <a:ext cx="147829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IO usage</a:t>
            </a:r>
            <a:endParaRPr lang="en-US" sz="2000" dirty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340498" y="1309761"/>
            <a:ext cx="86059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>
                <a:solidFill>
                  <a:schemeClr val="tx1"/>
                </a:solidFill>
                <a:latin typeface="Consolas" panose="020B0609020204030204" pitchFamily="49" charset="0"/>
              </a:rPr>
              <a:t>sort_desc</a:t>
            </a:r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dirty="0" err="1" smtClean="0">
                <a:solidFill>
                  <a:schemeClr val="tx1"/>
                </a:solidFill>
                <a:latin typeface="Consolas" panose="020B0609020204030204" pitchFamily="49" charset="0"/>
              </a:rPr>
              <a:t>avg_over_time</a:t>
            </a:r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</a:rPr>
              <a:t>(irate(</a:t>
            </a:r>
            <a:r>
              <a:rPr lang="en-US" dirty="0" err="1" smtClean="0">
                <a:solidFill>
                  <a:schemeClr val="tx1"/>
                </a:solidFill>
                <a:latin typeface="Consolas" panose="020B0609020204030204" pitchFamily="49" charset="0"/>
              </a:rPr>
              <a:t>node_disk_io_time_seconds_total</a:t>
            </a:r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</a:rPr>
              <a:t>{instance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=~"p-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</a:rPr>
              <a:t>dtpl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-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</a:rPr>
              <a:t>sdw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.*",job="consul", device=~"$device"} [1m]) [$period:1m]))</a:t>
            </a:r>
            <a:endParaRPr lang="ru-RU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206" y="2009865"/>
            <a:ext cx="8551244" cy="2164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672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36"/>
          <p:cNvSpPr txBox="1">
            <a:spLocks noGrp="1"/>
          </p:cNvSpPr>
          <p:nvPr>
            <p:ph type="title"/>
          </p:nvPr>
        </p:nvSpPr>
        <p:spPr>
          <a:xfrm>
            <a:off x="395206" y="302559"/>
            <a:ext cx="8422875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ru-RU" sz="2400" dirty="0" smtClean="0"/>
              <a:t>Базовые метрики</a:t>
            </a:r>
            <a:endParaRPr sz="2400" dirty="0"/>
          </a:p>
        </p:txBody>
      </p:sp>
      <p:sp>
        <p:nvSpPr>
          <p:cNvPr id="371" name="Google Shape;371;p36"/>
          <p:cNvSpPr txBox="1">
            <a:spLocks noGrp="1"/>
          </p:cNvSpPr>
          <p:nvPr>
            <p:ph type="sldNum" idx="12"/>
          </p:nvPr>
        </p:nvSpPr>
        <p:spPr>
          <a:xfrm>
            <a:off x="8402400" y="4660200"/>
            <a:ext cx="544050" cy="27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" sz="1100"/>
              <a:t>13</a:t>
            </a:fld>
            <a:endParaRPr sz="1100"/>
          </a:p>
        </p:txBody>
      </p:sp>
      <p:sp>
        <p:nvSpPr>
          <p:cNvPr id="2" name="Прямоугольник 1"/>
          <p:cNvSpPr/>
          <p:nvPr/>
        </p:nvSpPr>
        <p:spPr>
          <a:xfrm>
            <a:off x="395206" y="940429"/>
            <a:ext cx="218361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IO usage alerts</a:t>
            </a:r>
            <a:endParaRPr lang="en-US" sz="2000" dirty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395206" y="1521209"/>
            <a:ext cx="8638401" cy="1138773"/>
          </a:xfrm>
          <a:prstGeom prst="rect">
            <a:avLst/>
          </a:prstGeom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ru-RU" sz="1800" dirty="0" err="1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Алертить</a:t>
            </a:r>
            <a:r>
              <a:rPr lang="ru-RU" sz="1800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 нужно при </a:t>
            </a:r>
            <a:r>
              <a:rPr lang="en-US" sz="18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&gt;90% IO usage</a:t>
            </a:r>
            <a:r>
              <a:rPr lang="ru-RU" sz="18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. Также можно </a:t>
            </a:r>
            <a:r>
              <a:rPr lang="ru-RU" sz="1800" dirty="0" err="1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алертить</a:t>
            </a:r>
            <a:r>
              <a:rPr lang="ru-RU" sz="18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 при расхождении </a:t>
            </a:r>
            <a:r>
              <a:rPr lang="en-US" sz="18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IO usage &gt;10% </a:t>
            </a:r>
            <a:r>
              <a:rPr lang="ru-RU" sz="18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между сегмент </a:t>
            </a:r>
            <a:r>
              <a:rPr lang="ru-RU" sz="1800" dirty="0" err="1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нодами</a:t>
            </a:r>
            <a:r>
              <a:rPr lang="ru-RU" sz="18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 по аналогии с </a:t>
            </a:r>
            <a:r>
              <a:rPr lang="en-US" sz="18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CPU Unbalanced</a:t>
            </a:r>
            <a:r>
              <a:rPr lang="ru-RU" sz="18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:</a:t>
            </a:r>
            <a:endParaRPr lang="en-US" sz="1800" dirty="0" smtClean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</a:endParaRPr>
          </a:p>
          <a:p>
            <a:endParaRPr lang="ru-RU" sz="1800" dirty="0" smtClean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 smtClean="0">
                <a:latin typeface="Consolas" panose="020B0609020204030204" pitchFamily="49" charset="0"/>
                <a:ea typeface="Roboto" panose="020B0604020202020204" charset="0"/>
                <a:hlinkClick r:id="rId3"/>
              </a:rPr>
              <a:t>https</a:t>
            </a:r>
            <a:r>
              <a:rPr lang="en-US" dirty="0">
                <a:latin typeface="Consolas" panose="020B0609020204030204" pitchFamily="49" charset="0"/>
                <a:ea typeface="Roboto" panose="020B0604020202020204" charset="0"/>
                <a:hlinkClick r:id="rId3"/>
              </a:rPr>
              <a:t>://</a:t>
            </a:r>
            <a:r>
              <a:rPr lang="en-US" dirty="0" smtClean="0">
                <a:latin typeface="Consolas" panose="020B0609020204030204" pitchFamily="49" charset="0"/>
                <a:ea typeface="Roboto" panose="020B0604020202020204" charset="0"/>
                <a:hlinkClick r:id="rId3"/>
              </a:rPr>
              <a:t>github.com/diarworld/greenplum-exporter-queries/blob/main/base-alerts.yml</a:t>
            </a:r>
            <a:endParaRPr lang="en-US" dirty="0" smtClean="0">
              <a:latin typeface="Consolas" panose="020B0609020204030204" pitchFamily="49" charset="0"/>
              <a:ea typeface="Robot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3730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37"/>
          <p:cNvSpPr txBox="1">
            <a:spLocks noGrp="1"/>
          </p:cNvSpPr>
          <p:nvPr>
            <p:ph type="title"/>
          </p:nvPr>
        </p:nvSpPr>
        <p:spPr>
          <a:xfrm>
            <a:off x="395206" y="302559"/>
            <a:ext cx="8422875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ru-RU" sz="2400" dirty="0" smtClean="0"/>
              <a:t>Метрики </a:t>
            </a:r>
            <a:r>
              <a:rPr lang="en-US" sz="2400" dirty="0" smtClean="0"/>
              <a:t>GP-inside</a:t>
            </a:r>
            <a:endParaRPr sz="2400" dirty="0"/>
          </a:p>
        </p:txBody>
      </p:sp>
      <p:sp>
        <p:nvSpPr>
          <p:cNvPr id="380" name="Google Shape;380;p37"/>
          <p:cNvSpPr txBox="1">
            <a:spLocks noGrp="1"/>
          </p:cNvSpPr>
          <p:nvPr>
            <p:ph type="sldNum" idx="12"/>
          </p:nvPr>
        </p:nvSpPr>
        <p:spPr>
          <a:xfrm>
            <a:off x="8402400" y="4660200"/>
            <a:ext cx="544050" cy="27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" sz="1100"/>
              <a:t>14</a:t>
            </a:fld>
            <a:endParaRPr sz="1100"/>
          </a:p>
        </p:txBody>
      </p:sp>
      <p:pic>
        <p:nvPicPr>
          <p:cNvPr id="5" name="Рисунок 4"/>
          <p:cNvPicPr/>
          <p:nvPr/>
        </p:nvPicPr>
        <p:blipFill>
          <a:blip r:embed="rId3"/>
          <a:stretch>
            <a:fillRect/>
          </a:stretch>
        </p:blipFill>
        <p:spPr>
          <a:xfrm>
            <a:off x="1534830" y="1022073"/>
            <a:ext cx="6402670" cy="3246814"/>
          </a:xfrm>
          <a:prstGeom prst="rect">
            <a:avLst/>
          </a:prstGeom>
        </p:spPr>
      </p:pic>
      <p:sp>
        <p:nvSpPr>
          <p:cNvPr id="2" name="Прямоугольник 1"/>
          <p:cNvSpPr/>
          <p:nvPr/>
        </p:nvSpPr>
        <p:spPr>
          <a:xfrm>
            <a:off x="1534830" y="4268887"/>
            <a:ext cx="300595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u="sng" dirty="0">
                <a:solidFill>
                  <a:srgbClr val="0563C1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  <a:hlinkClick r:id="rId4"/>
              </a:rPr>
              <a:t>https://pgstats.dev</a:t>
            </a:r>
            <a:r>
              <a:rPr lang="ru-RU" sz="2000" u="sng" dirty="0" smtClean="0">
                <a:solidFill>
                  <a:srgbClr val="0563C1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  <a:hlinkClick r:id="rId4"/>
              </a:rPr>
              <a:t>/</a:t>
            </a:r>
            <a:endParaRPr lang="ru-RU" sz="2000" dirty="0">
              <a:latin typeface="Consolas" panose="020B0609020204030204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37"/>
          <p:cNvSpPr txBox="1">
            <a:spLocks noGrp="1"/>
          </p:cNvSpPr>
          <p:nvPr>
            <p:ph type="title"/>
          </p:nvPr>
        </p:nvSpPr>
        <p:spPr>
          <a:xfrm>
            <a:off x="395206" y="302559"/>
            <a:ext cx="8422875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ru-RU" sz="2400" dirty="0" smtClean="0"/>
              <a:t>Метрики </a:t>
            </a:r>
            <a:r>
              <a:rPr lang="en-US" sz="2400" dirty="0" smtClean="0"/>
              <a:t>GP-inside</a:t>
            </a:r>
            <a:endParaRPr sz="2400" dirty="0"/>
          </a:p>
        </p:txBody>
      </p:sp>
      <p:sp>
        <p:nvSpPr>
          <p:cNvPr id="380" name="Google Shape;380;p37"/>
          <p:cNvSpPr txBox="1">
            <a:spLocks noGrp="1"/>
          </p:cNvSpPr>
          <p:nvPr>
            <p:ph type="sldNum" idx="12"/>
          </p:nvPr>
        </p:nvSpPr>
        <p:spPr>
          <a:xfrm>
            <a:off x="8402400" y="4660200"/>
            <a:ext cx="544050" cy="27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" sz="1100"/>
              <a:t>15</a:t>
            </a:fld>
            <a:endParaRPr sz="1100"/>
          </a:p>
        </p:txBody>
      </p:sp>
      <p:sp>
        <p:nvSpPr>
          <p:cNvPr id="3" name="Прямоугольник 2"/>
          <p:cNvSpPr/>
          <p:nvPr/>
        </p:nvSpPr>
        <p:spPr>
          <a:xfrm>
            <a:off x="395206" y="1186485"/>
            <a:ext cx="8513869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Для сбора внутренних </a:t>
            </a:r>
            <a:r>
              <a:rPr lang="en-US" sz="20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GP-</a:t>
            </a:r>
            <a:r>
              <a:rPr lang="ru-RU" sz="20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метрик используем: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ru-RU" sz="2000" dirty="0" smtClean="0">
                <a:latin typeface="Consolas" panose="020B0609020204030204" pitchFamily="49" charset="0"/>
                <a:ea typeface="Roboto" panose="020B0604020202020204" charset="0"/>
                <a:hlinkClick r:id="rId3"/>
              </a:rPr>
              <a:t>https</a:t>
            </a:r>
            <a:r>
              <a:rPr lang="ru-RU" sz="2000" dirty="0">
                <a:latin typeface="Consolas" panose="020B0609020204030204" pitchFamily="49" charset="0"/>
                <a:ea typeface="Roboto" panose="020B0604020202020204" charset="0"/>
                <a:hlinkClick r:id="rId3"/>
              </a:rPr>
              <a:t>://</a:t>
            </a:r>
            <a:r>
              <a:rPr lang="ru-RU" sz="2000" dirty="0" smtClean="0">
                <a:latin typeface="Consolas" panose="020B0609020204030204" pitchFamily="49" charset="0"/>
                <a:ea typeface="Roboto" panose="020B0604020202020204" charset="0"/>
                <a:hlinkClick r:id="rId3"/>
              </a:rPr>
              <a:t>github.com/free/sql_exporter</a:t>
            </a:r>
            <a:endParaRPr lang="ru-RU" sz="2000" dirty="0" smtClean="0">
              <a:latin typeface="Consolas" panose="020B0609020204030204" pitchFamily="49" charset="0"/>
              <a:ea typeface="Roboto" panose="020B0604020202020204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Consolas" panose="020B0609020204030204" pitchFamily="49" charset="0"/>
                <a:ea typeface="Roboto" panose="020B0604020202020204" charset="0"/>
                <a:hlinkClick r:id="rId4"/>
              </a:rPr>
              <a:t>https</a:t>
            </a:r>
            <a:r>
              <a:rPr lang="en-US" sz="2000" dirty="0">
                <a:latin typeface="Consolas" panose="020B0609020204030204" pitchFamily="49" charset="0"/>
                <a:ea typeface="Roboto" panose="020B0604020202020204" charset="0"/>
                <a:hlinkClick r:id="rId4"/>
              </a:rPr>
              <a:t>://</a:t>
            </a:r>
            <a:r>
              <a:rPr lang="en-US" sz="2000" dirty="0" smtClean="0">
                <a:latin typeface="Consolas" panose="020B0609020204030204" pitchFamily="49" charset="0"/>
                <a:ea typeface="Roboto" panose="020B0604020202020204" charset="0"/>
                <a:hlinkClick r:id="rId4"/>
              </a:rPr>
              <a:t>github.com/prometheus-community/postgres_exporter</a:t>
            </a:r>
            <a:endParaRPr lang="ru-RU" sz="2000" dirty="0">
              <a:latin typeface="Consolas" panose="020B0609020204030204" pitchFamily="49" charset="0"/>
              <a:ea typeface="Robot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014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37"/>
          <p:cNvSpPr txBox="1">
            <a:spLocks noGrp="1"/>
          </p:cNvSpPr>
          <p:nvPr>
            <p:ph type="title"/>
          </p:nvPr>
        </p:nvSpPr>
        <p:spPr>
          <a:xfrm>
            <a:off x="395206" y="302559"/>
            <a:ext cx="8422875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ru-RU" sz="2400" dirty="0" smtClean="0"/>
              <a:t>Метрики </a:t>
            </a:r>
            <a:r>
              <a:rPr lang="en-US" sz="2400" dirty="0" smtClean="0"/>
              <a:t>GP-inside</a:t>
            </a:r>
            <a:endParaRPr sz="2400" dirty="0"/>
          </a:p>
        </p:txBody>
      </p:sp>
      <p:sp>
        <p:nvSpPr>
          <p:cNvPr id="380" name="Google Shape;380;p37"/>
          <p:cNvSpPr txBox="1">
            <a:spLocks noGrp="1"/>
          </p:cNvSpPr>
          <p:nvPr>
            <p:ph type="sldNum" idx="12"/>
          </p:nvPr>
        </p:nvSpPr>
        <p:spPr>
          <a:xfrm>
            <a:off x="8402400" y="4660200"/>
            <a:ext cx="544050" cy="27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" sz="1100"/>
              <a:t>16</a:t>
            </a:fld>
            <a:endParaRPr sz="1100"/>
          </a:p>
        </p:txBody>
      </p:sp>
      <p:sp>
        <p:nvSpPr>
          <p:cNvPr id="3" name="Прямоугольник 2"/>
          <p:cNvSpPr/>
          <p:nvPr/>
        </p:nvSpPr>
        <p:spPr>
          <a:xfrm>
            <a:off x="3900405" y="1184539"/>
            <a:ext cx="4003227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gp_resgroup_config</a:t>
            </a:r>
            <a:endParaRPr lang="en-US" sz="1600" dirty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600" dirty="0" err="1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gp_queries_history</a:t>
            </a:r>
            <a:r>
              <a:rPr lang="ru-RU" sz="16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US" sz="16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&lt;- </a:t>
            </a:r>
            <a:r>
              <a:rPr lang="en-US" sz="1600" dirty="0" err="1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gpperfmon</a:t>
            </a:r>
            <a:r>
              <a:rPr lang="en-US" sz="16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 only</a:t>
            </a:r>
            <a:endParaRPr lang="en-US" sz="1600" dirty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gp_workfile_per_user</a:t>
            </a:r>
            <a:endParaRPr lang="en-US" sz="1600" dirty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gp_max_connections</a:t>
            </a:r>
            <a:endParaRPr lang="en-US" sz="1600" dirty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gp_superuser_connections</a:t>
            </a:r>
            <a:endParaRPr lang="en-US" sz="1600" dirty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gp_wait_ses</a:t>
            </a:r>
            <a:endParaRPr lang="en-US" sz="1600" dirty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gp_checkpoint_count</a:t>
            </a:r>
            <a:endParaRPr lang="ru-RU" sz="1600" dirty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600" dirty="0" err="1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gp_total_table</a:t>
            </a:r>
            <a:endParaRPr lang="ru-RU" sz="1600" dirty="0" smtClean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gp_total_schema</a:t>
            </a:r>
            <a:endParaRPr lang="ru-RU" sz="1600" dirty="0" smtClean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gp_bloat</a:t>
            </a:r>
            <a:endParaRPr lang="ru-RU" sz="1600" dirty="0" smtClean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600" dirty="0" err="1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gp_stats_missing</a:t>
            </a:r>
            <a:endParaRPr lang="en-US" sz="1600" dirty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471405" y="938318"/>
            <a:ext cx="3584127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Метрики</a:t>
            </a:r>
            <a:r>
              <a:rPr lang="en-US" sz="16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 c </a:t>
            </a:r>
            <a:r>
              <a:rPr lang="ru-RU" sz="16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мастера: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600" dirty="0" err="1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gp_uptime</a:t>
            </a:r>
            <a:endParaRPr lang="ru-RU" sz="1600" dirty="0" smtClean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600" dirty="0" err="1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gp_connection</a:t>
            </a:r>
            <a:endParaRPr lang="ru-RU" sz="1600" dirty="0" smtClean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600" dirty="0" err="1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gp_total_segments</a:t>
            </a:r>
            <a:endParaRPr lang="ru-RU" sz="1600" dirty="0" smtClean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600" dirty="0" err="1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gp_total_primaries</a:t>
            </a:r>
            <a:endParaRPr lang="en-US" sz="1600" dirty="0" smtClean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600" dirty="0" err="1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gp_mirror_as_primaries</a:t>
            </a:r>
            <a:endParaRPr lang="en-US" sz="1600" dirty="0" smtClean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600" dirty="0" err="1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gp_segment_up</a:t>
            </a:r>
            <a:endParaRPr lang="en-US" sz="1600" dirty="0" smtClean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600" dirty="0" err="1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gp_resgroup_status</a:t>
            </a:r>
            <a:endParaRPr lang="en-US" sz="1600" dirty="0" smtClean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600" dirty="0" err="1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gp_max_tx</a:t>
            </a:r>
            <a:endParaRPr lang="en-US" sz="1600" dirty="0" smtClean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600" dirty="0" err="1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gp_locks</a:t>
            </a:r>
            <a:endParaRPr lang="en-US" sz="1600" dirty="0" smtClean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600" dirty="0" err="1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gp_spill_file</a:t>
            </a:r>
            <a:endParaRPr lang="en-US" sz="1600" dirty="0" smtClean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600" dirty="0" err="1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gp_resgroup_status_per_host</a:t>
            </a:r>
            <a:endParaRPr lang="en-US" sz="1600" dirty="0" smtClean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395206" y="4071533"/>
            <a:ext cx="810711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latin typeface="Consolas" panose="020B0609020204030204" pitchFamily="49" charset="0"/>
                <a:hlinkClick r:id="rId3"/>
              </a:rPr>
              <a:t>https://</a:t>
            </a:r>
            <a:r>
              <a:rPr lang="ru-RU" dirty="0" smtClean="0">
                <a:latin typeface="Consolas" panose="020B0609020204030204" pitchFamily="49" charset="0"/>
                <a:hlinkClick r:id="rId3"/>
              </a:rPr>
              <a:t>github.com/diarworld/greenplum-exporter-queries/blob/main/queries.yml</a:t>
            </a:r>
            <a:endParaRPr lang="ru-RU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5346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37"/>
          <p:cNvSpPr txBox="1">
            <a:spLocks noGrp="1"/>
          </p:cNvSpPr>
          <p:nvPr>
            <p:ph type="title"/>
          </p:nvPr>
        </p:nvSpPr>
        <p:spPr>
          <a:xfrm>
            <a:off x="395206" y="302559"/>
            <a:ext cx="8422875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ru-RU" sz="2400" dirty="0" smtClean="0"/>
              <a:t>Метрики </a:t>
            </a:r>
            <a:r>
              <a:rPr lang="en-US" sz="2400" dirty="0" smtClean="0"/>
              <a:t>GP-inside</a:t>
            </a:r>
            <a:endParaRPr sz="2400" dirty="0"/>
          </a:p>
        </p:txBody>
      </p:sp>
      <p:sp>
        <p:nvSpPr>
          <p:cNvPr id="380" name="Google Shape;380;p37"/>
          <p:cNvSpPr txBox="1">
            <a:spLocks noGrp="1"/>
          </p:cNvSpPr>
          <p:nvPr>
            <p:ph type="sldNum" idx="12"/>
          </p:nvPr>
        </p:nvSpPr>
        <p:spPr>
          <a:xfrm>
            <a:off x="8402400" y="4660200"/>
            <a:ext cx="544050" cy="27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" sz="1100"/>
              <a:t>17</a:t>
            </a:fld>
            <a:endParaRPr sz="1100"/>
          </a:p>
        </p:txBody>
      </p:sp>
      <p:sp>
        <p:nvSpPr>
          <p:cNvPr id="5" name="Прямоугольник 4"/>
          <p:cNvSpPr/>
          <p:nvPr/>
        </p:nvSpPr>
        <p:spPr>
          <a:xfrm>
            <a:off x="471406" y="825955"/>
            <a:ext cx="293219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Графики: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404" y="1133732"/>
            <a:ext cx="6701553" cy="1705622"/>
          </a:xfrm>
          <a:prstGeom prst="rect">
            <a:avLst/>
          </a:prstGeom>
        </p:spPr>
      </p:pic>
      <p:sp>
        <p:nvSpPr>
          <p:cNvPr id="8" name="Прямоугольник 7"/>
          <p:cNvSpPr/>
          <p:nvPr/>
        </p:nvSpPr>
        <p:spPr>
          <a:xfrm>
            <a:off x="395206" y="2859464"/>
            <a:ext cx="860595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</a:rPr>
              <a:t>increase(</a:t>
            </a:r>
            <a:r>
              <a:rPr lang="en-US" dirty="0" err="1" smtClean="0">
                <a:solidFill>
                  <a:schemeClr val="tx1"/>
                </a:solidFill>
                <a:latin typeface="Consolas" panose="020B0609020204030204" pitchFamily="49" charset="0"/>
              </a:rPr>
              <a:t>gp_resgroup_status_num_executed</a:t>
            </a:r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</a:rPr>
              <a:t>{cluster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="$cluster"}[1m:1m</a:t>
            </a:r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</a:rPr>
              <a:t>])</a:t>
            </a:r>
            <a:endParaRPr lang="ru-RU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403" y="3147131"/>
            <a:ext cx="6701553" cy="1660266"/>
          </a:xfrm>
          <a:prstGeom prst="rect">
            <a:avLst/>
          </a:prstGeom>
        </p:spPr>
      </p:pic>
      <p:sp>
        <p:nvSpPr>
          <p:cNvPr id="10" name="Прямоугольник 9"/>
          <p:cNvSpPr/>
          <p:nvPr/>
        </p:nvSpPr>
        <p:spPr>
          <a:xfrm>
            <a:off x="457952" y="4807397"/>
            <a:ext cx="58912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</a:rPr>
              <a:t>gp_resgroup_status_num_queueing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{cluster="$cluster"}</a:t>
            </a:r>
            <a:endParaRPr lang="ru-RU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568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37"/>
          <p:cNvSpPr txBox="1">
            <a:spLocks noGrp="1"/>
          </p:cNvSpPr>
          <p:nvPr>
            <p:ph type="title"/>
          </p:nvPr>
        </p:nvSpPr>
        <p:spPr>
          <a:xfrm>
            <a:off x="395206" y="302559"/>
            <a:ext cx="8422875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ru-RU" sz="2400" dirty="0" smtClean="0"/>
              <a:t>Метрики </a:t>
            </a:r>
            <a:r>
              <a:rPr lang="en-US" sz="2400" dirty="0" smtClean="0"/>
              <a:t>GP-inside</a:t>
            </a:r>
            <a:endParaRPr sz="2400" dirty="0"/>
          </a:p>
        </p:txBody>
      </p:sp>
      <p:sp>
        <p:nvSpPr>
          <p:cNvPr id="380" name="Google Shape;380;p37"/>
          <p:cNvSpPr txBox="1">
            <a:spLocks noGrp="1"/>
          </p:cNvSpPr>
          <p:nvPr>
            <p:ph type="sldNum" idx="12"/>
          </p:nvPr>
        </p:nvSpPr>
        <p:spPr>
          <a:xfrm>
            <a:off x="8402400" y="4660200"/>
            <a:ext cx="544050" cy="27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" sz="1100"/>
              <a:t>18</a:t>
            </a:fld>
            <a:endParaRPr sz="1100"/>
          </a:p>
        </p:txBody>
      </p:sp>
      <p:sp>
        <p:nvSpPr>
          <p:cNvPr id="5" name="Прямоугольник 4"/>
          <p:cNvSpPr/>
          <p:nvPr/>
        </p:nvSpPr>
        <p:spPr>
          <a:xfrm>
            <a:off x="469550" y="836197"/>
            <a:ext cx="293219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Графики:</a:t>
            </a:r>
          </a:p>
        </p:txBody>
      </p:sp>
      <p:sp>
        <p:nvSpPr>
          <p:cNvPr id="10" name="Прямоугольник 9"/>
          <p:cNvSpPr/>
          <p:nvPr/>
        </p:nvSpPr>
        <p:spPr>
          <a:xfrm>
            <a:off x="401233" y="3335506"/>
            <a:ext cx="860595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</a:rPr>
              <a:t>sort(</a:t>
            </a:r>
            <a:r>
              <a:rPr lang="en-US" dirty="0" err="1" smtClean="0">
                <a:solidFill>
                  <a:schemeClr val="tx1"/>
                </a:solidFill>
                <a:latin typeface="Consolas" panose="020B0609020204030204" pitchFamily="49" charset="0"/>
              </a:rPr>
              <a:t>gp_connection_sum</a:t>
            </a:r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</a:rPr>
              <a:t>{cluster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="$cluster</a:t>
            </a:r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</a:rPr>
              <a:t>"}) as {{username}}</a:t>
            </a:r>
            <a:endParaRPr lang="ru-RU" dirty="0" smtClean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sum(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</a:rPr>
              <a:t>gp_connection_sum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{cluster="$cluster</a:t>
            </a:r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</a:rPr>
              <a:t>"})</a:t>
            </a:r>
            <a:r>
              <a:rPr lang="ru-RU" dirty="0" smtClean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</a:rPr>
              <a:t>as Total</a:t>
            </a:r>
          </a:p>
          <a:p>
            <a:r>
              <a:rPr lang="en-US" dirty="0" err="1" smtClean="0">
                <a:solidFill>
                  <a:schemeClr val="tx1"/>
                </a:solidFill>
                <a:latin typeface="Consolas" panose="020B0609020204030204" pitchFamily="49" charset="0"/>
              </a:rPr>
              <a:t>gp_max_connections_limit</a:t>
            </a:r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</a:rPr>
              <a:t> as Limit</a:t>
            </a:r>
            <a:endParaRPr lang="ru-RU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550" y="1175197"/>
            <a:ext cx="8537634" cy="2129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536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37"/>
          <p:cNvSpPr txBox="1">
            <a:spLocks noGrp="1"/>
          </p:cNvSpPr>
          <p:nvPr>
            <p:ph type="title"/>
          </p:nvPr>
        </p:nvSpPr>
        <p:spPr>
          <a:xfrm>
            <a:off x="395206" y="302559"/>
            <a:ext cx="8422875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ru-RU" sz="2400" dirty="0" smtClean="0"/>
              <a:t>Метрики </a:t>
            </a:r>
            <a:r>
              <a:rPr lang="en-US" sz="2400" dirty="0" smtClean="0"/>
              <a:t>GP-inside</a:t>
            </a:r>
            <a:endParaRPr sz="2400" dirty="0"/>
          </a:p>
        </p:txBody>
      </p:sp>
      <p:sp>
        <p:nvSpPr>
          <p:cNvPr id="380" name="Google Shape;380;p37"/>
          <p:cNvSpPr txBox="1">
            <a:spLocks noGrp="1"/>
          </p:cNvSpPr>
          <p:nvPr>
            <p:ph type="sldNum" idx="12"/>
          </p:nvPr>
        </p:nvSpPr>
        <p:spPr>
          <a:xfrm>
            <a:off x="8402400" y="4660200"/>
            <a:ext cx="544050" cy="27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" sz="1100"/>
              <a:t>19</a:t>
            </a:fld>
            <a:endParaRPr sz="1100"/>
          </a:p>
        </p:txBody>
      </p:sp>
      <p:sp>
        <p:nvSpPr>
          <p:cNvPr id="5" name="Прямоугольник 4"/>
          <p:cNvSpPr/>
          <p:nvPr/>
        </p:nvSpPr>
        <p:spPr>
          <a:xfrm>
            <a:off x="471406" y="892152"/>
            <a:ext cx="293219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Графики</a:t>
            </a:r>
            <a:r>
              <a:rPr lang="en-US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 (</a:t>
            </a:r>
            <a:r>
              <a:rPr lang="en-US" dirty="0" err="1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gpperfmon</a:t>
            </a:r>
            <a:r>
              <a:rPr lang="en-US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 only!)</a:t>
            </a:r>
            <a:r>
              <a:rPr lang="ru-RU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:</a:t>
            </a:r>
          </a:p>
        </p:txBody>
      </p:sp>
      <p:sp>
        <p:nvSpPr>
          <p:cNvPr id="10" name="Прямоугольник 9"/>
          <p:cNvSpPr/>
          <p:nvPr/>
        </p:nvSpPr>
        <p:spPr>
          <a:xfrm>
            <a:off x="395206" y="3347795"/>
            <a:ext cx="860595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</a:rPr>
              <a:t>sum(</a:t>
            </a:r>
            <a:r>
              <a:rPr lang="en-US" dirty="0" err="1" smtClean="0">
                <a:solidFill>
                  <a:schemeClr val="tx1"/>
                </a:solidFill>
                <a:latin typeface="Consolas" panose="020B0609020204030204" pitchFamily="49" charset="0"/>
              </a:rPr>
              <a:t>gp_queries_history_rows_out</a:t>
            </a:r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</a:rPr>
              <a:t>{cluster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="$cluster"}) by (username)</a:t>
            </a:r>
            <a:endParaRPr lang="ru-RU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406" y="1228201"/>
            <a:ext cx="8272455" cy="2091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942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8"/>
          <p:cNvSpPr txBox="1">
            <a:spLocks noGrp="1"/>
          </p:cNvSpPr>
          <p:nvPr>
            <p:ph type="sldNum" idx="12"/>
          </p:nvPr>
        </p:nvSpPr>
        <p:spPr>
          <a:xfrm>
            <a:off x="8402400" y="4660200"/>
            <a:ext cx="544050" cy="27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" sz="1100"/>
              <a:t>2</a:t>
            </a:fld>
            <a:endParaRPr sz="1100"/>
          </a:p>
        </p:txBody>
      </p:sp>
      <p:sp>
        <p:nvSpPr>
          <p:cNvPr id="143" name="Google Shape;143;p28"/>
          <p:cNvSpPr txBox="1">
            <a:spLocks noGrp="1"/>
          </p:cNvSpPr>
          <p:nvPr>
            <p:ph type="title"/>
          </p:nvPr>
        </p:nvSpPr>
        <p:spPr>
          <a:xfrm>
            <a:off x="463199" y="3077100"/>
            <a:ext cx="4932450" cy="587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700"/>
              <a:buNone/>
            </a:pPr>
            <a:r>
              <a:rPr lang="ru" sz="3600" b="1" dirty="0">
                <a:latin typeface="Roboto"/>
                <a:ea typeface="Roboto"/>
                <a:cs typeface="Roboto"/>
                <a:sym typeface="Roboto"/>
              </a:rPr>
              <a:t>Введение</a:t>
            </a:r>
            <a:endParaRPr sz="18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37"/>
          <p:cNvSpPr txBox="1">
            <a:spLocks noGrp="1"/>
          </p:cNvSpPr>
          <p:nvPr>
            <p:ph type="title"/>
          </p:nvPr>
        </p:nvSpPr>
        <p:spPr>
          <a:xfrm>
            <a:off x="395206" y="302559"/>
            <a:ext cx="8422875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ru-RU" sz="2400" dirty="0" smtClean="0"/>
              <a:t>Метрики </a:t>
            </a:r>
            <a:r>
              <a:rPr lang="en-US" sz="2400" dirty="0" smtClean="0"/>
              <a:t>GP-inside</a:t>
            </a:r>
            <a:endParaRPr sz="2400" dirty="0"/>
          </a:p>
        </p:txBody>
      </p:sp>
      <p:sp>
        <p:nvSpPr>
          <p:cNvPr id="380" name="Google Shape;380;p37"/>
          <p:cNvSpPr txBox="1">
            <a:spLocks noGrp="1"/>
          </p:cNvSpPr>
          <p:nvPr>
            <p:ph type="sldNum" idx="12"/>
          </p:nvPr>
        </p:nvSpPr>
        <p:spPr>
          <a:xfrm>
            <a:off x="8402400" y="4660200"/>
            <a:ext cx="544050" cy="27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" sz="1100"/>
              <a:t>20</a:t>
            </a:fld>
            <a:endParaRPr sz="1100"/>
          </a:p>
        </p:txBody>
      </p:sp>
      <p:sp>
        <p:nvSpPr>
          <p:cNvPr id="5" name="Прямоугольник 4"/>
          <p:cNvSpPr/>
          <p:nvPr/>
        </p:nvSpPr>
        <p:spPr>
          <a:xfrm>
            <a:off x="395206" y="1147656"/>
            <a:ext cx="6416272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 err="1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Алерты</a:t>
            </a:r>
            <a:r>
              <a:rPr lang="ru-RU" sz="20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:</a:t>
            </a:r>
            <a:endParaRPr lang="en-US" sz="2000" dirty="0" smtClean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ru-RU" sz="20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Упавшие сегменты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ru-RU" sz="20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Очереди в ресурсных группах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ru-RU" sz="20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Падение числа успешных запросов до нуля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ru-RU" sz="20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Большое число коннектов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ru-RU" sz="2000" dirty="0" err="1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Спиллы</a:t>
            </a:r>
            <a:r>
              <a:rPr lang="en-US" sz="2000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workfiles</a:t>
            </a:r>
            <a:r>
              <a:rPr lang="ru-RU" sz="20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 (если не ограничены)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ru-RU" sz="20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Лаг репликации сегментов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395206" y="3394425"/>
            <a:ext cx="795631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hlinkClick r:id="rId3"/>
              </a:rPr>
              <a:t>https://</a:t>
            </a:r>
            <a:r>
              <a:rPr lang="en-US" dirty="0" smtClean="0">
                <a:latin typeface="Consolas" panose="020B0609020204030204" pitchFamily="49" charset="0"/>
                <a:hlinkClick r:id="rId3"/>
              </a:rPr>
              <a:t>github.com/diarworld/greenplum-exporter-queries/blob/main/alerts.yml</a:t>
            </a:r>
            <a:endParaRPr lang="ru-RU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580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37"/>
          <p:cNvSpPr txBox="1">
            <a:spLocks noGrp="1"/>
          </p:cNvSpPr>
          <p:nvPr>
            <p:ph type="title"/>
          </p:nvPr>
        </p:nvSpPr>
        <p:spPr>
          <a:xfrm>
            <a:off x="395206" y="302559"/>
            <a:ext cx="8422875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ru-RU" sz="2400" dirty="0" smtClean="0"/>
              <a:t>Метрики </a:t>
            </a:r>
            <a:r>
              <a:rPr lang="en-US" sz="2400" dirty="0" smtClean="0"/>
              <a:t>Process exporter</a:t>
            </a:r>
            <a:endParaRPr sz="2400" dirty="0"/>
          </a:p>
        </p:txBody>
      </p:sp>
      <p:sp>
        <p:nvSpPr>
          <p:cNvPr id="380" name="Google Shape;380;p37"/>
          <p:cNvSpPr txBox="1">
            <a:spLocks noGrp="1"/>
          </p:cNvSpPr>
          <p:nvPr>
            <p:ph type="sldNum" idx="12"/>
          </p:nvPr>
        </p:nvSpPr>
        <p:spPr>
          <a:xfrm>
            <a:off x="8402400" y="4660200"/>
            <a:ext cx="544050" cy="27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" sz="1100"/>
              <a:t>21</a:t>
            </a:fld>
            <a:endParaRPr sz="1100"/>
          </a:p>
        </p:txBody>
      </p:sp>
      <p:sp>
        <p:nvSpPr>
          <p:cNvPr id="5" name="Прямоугольник 4"/>
          <p:cNvSpPr/>
          <p:nvPr/>
        </p:nvSpPr>
        <p:spPr>
          <a:xfrm>
            <a:off x="471405" y="892152"/>
            <a:ext cx="8410128" cy="3077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Используем:</a:t>
            </a:r>
          </a:p>
          <a:p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  <a:ea typeface="Roboto" panose="020B0604020202020204" charset="0"/>
                <a:hlinkClick r:id="rId3"/>
              </a:rPr>
              <a:t>https://</a:t>
            </a:r>
            <a:r>
              <a:rPr lang="en-US" sz="2000" dirty="0" smtClean="0">
                <a:solidFill>
                  <a:schemeClr val="tx1"/>
                </a:solidFill>
                <a:latin typeface="Consolas" panose="020B0609020204030204" pitchFamily="49" charset="0"/>
                <a:ea typeface="Roboto" panose="020B0604020202020204" charset="0"/>
                <a:hlinkClick r:id="rId3"/>
              </a:rPr>
              <a:t>github.com/ncabatoff/process-exporter</a:t>
            </a:r>
            <a:endParaRPr lang="ru-RU" sz="2000" dirty="0" smtClean="0">
              <a:solidFill>
                <a:schemeClr val="tx1"/>
              </a:solidFill>
              <a:latin typeface="Consolas" panose="020B0609020204030204" pitchFamily="49" charset="0"/>
              <a:ea typeface="Roboto" panose="020B0604020202020204" charset="0"/>
            </a:endParaRPr>
          </a:p>
          <a:p>
            <a:endParaRPr lang="en-US" sz="2000" dirty="0" smtClean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</a:endParaRPr>
          </a:p>
          <a:p>
            <a:r>
              <a:rPr lang="ru-RU" sz="2000" dirty="0" err="1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Конфиг</a:t>
            </a:r>
            <a:r>
              <a:rPr lang="ru-RU" sz="20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 экспортера:</a:t>
            </a:r>
          </a:p>
          <a:p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  <a:ea typeface="Roboto" panose="020B0604020202020204" charset="0"/>
                <a:hlinkClick r:id="rId4"/>
              </a:rPr>
              <a:t>https://</a:t>
            </a:r>
            <a:r>
              <a:rPr lang="en-US" sz="2000" dirty="0" smtClean="0">
                <a:solidFill>
                  <a:schemeClr val="tx1"/>
                </a:solidFill>
                <a:latin typeface="Consolas" panose="020B0609020204030204" pitchFamily="49" charset="0"/>
                <a:ea typeface="Roboto" panose="020B0604020202020204" charset="0"/>
                <a:hlinkClick r:id="rId4"/>
              </a:rPr>
              <a:t>github.com/diarworld/greenplum-exporter-queries/blob/main/process-exporter.yml</a:t>
            </a:r>
            <a:endParaRPr lang="ru-RU" sz="2000" dirty="0" smtClean="0">
              <a:solidFill>
                <a:schemeClr val="tx1"/>
              </a:solidFill>
              <a:latin typeface="Consolas" panose="020B0609020204030204" pitchFamily="49" charset="0"/>
              <a:ea typeface="Roboto" panose="020B0604020202020204" charset="0"/>
            </a:endParaRPr>
          </a:p>
          <a:p>
            <a:endParaRPr lang="en-US" sz="2000" dirty="0" smtClean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</a:endParaRPr>
          </a:p>
          <a:p>
            <a:r>
              <a:rPr lang="ru-RU" sz="2000" dirty="0" err="1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Дашборд</a:t>
            </a:r>
            <a:r>
              <a:rPr lang="ru-RU" sz="20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:</a:t>
            </a:r>
          </a:p>
          <a:p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  <a:ea typeface="Roboto" panose="020B0604020202020204" charset="0"/>
                <a:hlinkClick r:id="rId5"/>
              </a:rPr>
              <a:t>https://</a:t>
            </a:r>
            <a:r>
              <a:rPr lang="en-US" sz="2000" dirty="0" smtClean="0">
                <a:solidFill>
                  <a:schemeClr val="tx1"/>
                </a:solidFill>
                <a:latin typeface="Consolas" panose="020B0609020204030204" pitchFamily="49" charset="0"/>
                <a:ea typeface="Roboto" panose="020B0604020202020204" charset="0"/>
                <a:hlinkClick r:id="rId5"/>
              </a:rPr>
              <a:t>grafana.com/grafana/dashboards/249</a:t>
            </a:r>
            <a:endParaRPr lang="ru-RU" sz="2000" dirty="0" smtClean="0">
              <a:solidFill>
                <a:schemeClr val="tx1"/>
              </a:solidFill>
              <a:latin typeface="Consolas" panose="020B0609020204030204" pitchFamily="49" charset="0"/>
              <a:ea typeface="Roboto" panose="020B0604020202020204" charset="0"/>
            </a:endParaRPr>
          </a:p>
          <a:p>
            <a:endParaRPr lang="ru-RU" dirty="0" smtClean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829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37"/>
          <p:cNvSpPr txBox="1">
            <a:spLocks noGrp="1"/>
          </p:cNvSpPr>
          <p:nvPr>
            <p:ph type="title"/>
          </p:nvPr>
        </p:nvSpPr>
        <p:spPr>
          <a:xfrm>
            <a:off x="395206" y="302559"/>
            <a:ext cx="8422875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ru-RU" sz="2400" dirty="0" smtClean="0"/>
              <a:t>Метрики </a:t>
            </a:r>
            <a:r>
              <a:rPr lang="en-US" sz="2400" dirty="0" smtClean="0"/>
              <a:t>Process exporter</a:t>
            </a:r>
            <a:endParaRPr sz="2400" dirty="0"/>
          </a:p>
        </p:txBody>
      </p:sp>
      <p:sp>
        <p:nvSpPr>
          <p:cNvPr id="380" name="Google Shape;380;p37"/>
          <p:cNvSpPr txBox="1">
            <a:spLocks noGrp="1"/>
          </p:cNvSpPr>
          <p:nvPr>
            <p:ph type="sldNum" idx="12"/>
          </p:nvPr>
        </p:nvSpPr>
        <p:spPr>
          <a:xfrm>
            <a:off x="8402400" y="4660200"/>
            <a:ext cx="544050" cy="27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" sz="1100"/>
              <a:t>22</a:t>
            </a:fld>
            <a:endParaRPr sz="1100"/>
          </a:p>
        </p:txBody>
      </p:sp>
      <p:sp>
        <p:nvSpPr>
          <p:cNvPr id="5" name="Прямоугольник 4"/>
          <p:cNvSpPr/>
          <p:nvPr/>
        </p:nvSpPr>
        <p:spPr>
          <a:xfrm>
            <a:off x="395206" y="830597"/>
            <a:ext cx="793099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800" dirty="0" err="1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Дашборд</a:t>
            </a:r>
            <a:endParaRPr lang="ru-RU" dirty="0" smtClean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206" y="1199929"/>
            <a:ext cx="8036100" cy="3604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063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37"/>
          <p:cNvSpPr txBox="1">
            <a:spLocks noGrp="1"/>
          </p:cNvSpPr>
          <p:nvPr>
            <p:ph type="title"/>
          </p:nvPr>
        </p:nvSpPr>
        <p:spPr>
          <a:xfrm>
            <a:off x="395206" y="302559"/>
            <a:ext cx="8422875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ru-RU" sz="2400" dirty="0" smtClean="0"/>
              <a:t>Метрики </a:t>
            </a:r>
            <a:r>
              <a:rPr lang="en-US" sz="2400" dirty="0" smtClean="0"/>
              <a:t>Process exporter</a:t>
            </a:r>
            <a:endParaRPr sz="2400" dirty="0"/>
          </a:p>
        </p:txBody>
      </p:sp>
      <p:sp>
        <p:nvSpPr>
          <p:cNvPr id="380" name="Google Shape;380;p37"/>
          <p:cNvSpPr txBox="1">
            <a:spLocks noGrp="1"/>
          </p:cNvSpPr>
          <p:nvPr>
            <p:ph type="sldNum" idx="12"/>
          </p:nvPr>
        </p:nvSpPr>
        <p:spPr>
          <a:xfrm>
            <a:off x="8402400" y="4660200"/>
            <a:ext cx="544050" cy="27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" sz="1100"/>
              <a:t>23</a:t>
            </a:fld>
            <a:endParaRPr sz="1100"/>
          </a:p>
        </p:txBody>
      </p:sp>
      <p:sp>
        <p:nvSpPr>
          <p:cNvPr id="5" name="Прямоугольник 4"/>
          <p:cNvSpPr/>
          <p:nvPr/>
        </p:nvSpPr>
        <p:spPr>
          <a:xfrm>
            <a:off x="471405" y="892152"/>
            <a:ext cx="852337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ru-RU" sz="20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Считаем % использования </a:t>
            </a:r>
            <a:r>
              <a:rPr lang="en-US" sz="20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CPU </a:t>
            </a:r>
            <a:r>
              <a:rPr lang="ru-RU" sz="20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в разрезе пользователей</a:t>
            </a:r>
          </a:p>
          <a:p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  <a:ea typeface="Roboto" panose="020B0604020202020204" charset="0"/>
              </a:rPr>
              <a:t>(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ea typeface="Roboto" panose="020B0604020202020204" charset="0"/>
              </a:rPr>
              <a:t>1 -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ea typeface="Roboto" panose="020B0604020202020204" charset="0"/>
              </a:rPr>
              <a:t>avg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ea typeface="Roboto" panose="020B0604020202020204" charset="0"/>
              </a:rPr>
              <a:t>(irate(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ea typeface="Roboto" panose="020B0604020202020204" charset="0"/>
              </a:rPr>
              <a:t>node_cpu_seconds_total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ea typeface="Roboto" panose="020B0604020202020204" charset="0"/>
              </a:rPr>
              <a:t>{mode='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ea typeface="Roboto" panose="020B0604020202020204" charset="0"/>
              </a:rPr>
              <a:t>idle',cluster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ea typeface="Roboto" panose="020B0604020202020204" charset="0"/>
              </a:rPr>
              <a:t>="$cluster</a:t>
            </a:r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  <a:ea typeface="Roboto" panose="020B0604020202020204" charset="0"/>
              </a:rPr>
              <a:t>"}[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ea typeface="Roboto" panose="020B0604020202020204" charset="0"/>
              </a:rPr>
              <a:t>5m]))) * (sum by (username) (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ea typeface="Roboto" panose="020B0604020202020204" charset="0"/>
              </a:rPr>
              <a:t>label_replace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ea typeface="Roboto" panose="020B0604020202020204" charset="0"/>
              </a:rPr>
              <a:t>(rate(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ea typeface="Roboto" panose="020B0604020202020204" charset="0"/>
              </a:rPr>
              <a:t>namedprocess_namegroup_cpu_seconds_total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ea typeface="Roboto" panose="020B0604020202020204" charset="0"/>
              </a:rPr>
              <a:t>{cluster="$cluster",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ea typeface="Roboto" panose="020B0604020202020204" charset="0"/>
              </a:rPr>
              <a:t>groupname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ea typeface="Roboto" panose="020B0604020202020204" charset="0"/>
              </a:rPr>
              <a:t>!~"WAL.*"}[5m]), "username", "$1", "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ea typeface="Roboto" panose="020B0604020202020204" charset="0"/>
              </a:rPr>
              <a:t>groupname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ea typeface="Roboto" panose="020B0604020202020204" charset="0"/>
              </a:rPr>
              <a:t>", "(.*):.*")) / sum(rate(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ea typeface="Roboto" panose="020B0604020202020204" charset="0"/>
              </a:rPr>
              <a:t>namedprocess_namegroup_cpu_seconds_total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ea typeface="Roboto" panose="020B0604020202020204" charset="0"/>
              </a:rPr>
              <a:t>{cluster="$cluster"}[5m])))</a:t>
            </a:r>
            <a:endParaRPr lang="ru-RU" dirty="0" smtClean="0">
              <a:solidFill>
                <a:schemeClr val="tx1"/>
              </a:solidFill>
              <a:latin typeface="Consolas" panose="020B0609020204030204" pitchFamily="49" charset="0"/>
              <a:ea typeface="Roboto" panose="020B0604020202020204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405" y="2369480"/>
            <a:ext cx="8523370" cy="2131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518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37"/>
          <p:cNvSpPr txBox="1">
            <a:spLocks noGrp="1"/>
          </p:cNvSpPr>
          <p:nvPr>
            <p:ph type="title"/>
          </p:nvPr>
        </p:nvSpPr>
        <p:spPr>
          <a:xfrm>
            <a:off x="395206" y="302559"/>
            <a:ext cx="8422875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ru-RU" sz="2400" dirty="0" smtClean="0"/>
              <a:t>Метрики </a:t>
            </a:r>
            <a:r>
              <a:rPr lang="en-US" sz="2400" dirty="0" smtClean="0"/>
              <a:t>Process exporter</a:t>
            </a:r>
            <a:endParaRPr sz="2400" dirty="0"/>
          </a:p>
        </p:txBody>
      </p:sp>
      <p:sp>
        <p:nvSpPr>
          <p:cNvPr id="380" name="Google Shape;380;p37"/>
          <p:cNvSpPr txBox="1">
            <a:spLocks noGrp="1"/>
          </p:cNvSpPr>
          <p:nvPr>
            <p:ph type="sldNum" idx="12"/>
          </p:nvPr>
        </p:nvSpPr>
        <p:spPr>
          <a:xfrm>
            <a:off x="8402400" y="4660200"/>
            <a:ext cx="544050" cy="27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" sz="1100"/>
              <a:t>24</a:t>
            </a:fld>
            <a:endParaRPr sz="1100"/>
          </a:p>
        </p:txBody>
      </p:sp>
      <p:sp>
        <p:nvSpPr>
          <p:cNvPr id="5" name="Прямоугольник 4"/>
          <p:cNvSpPr/>
          <p:nvPr/>
        </p:nvSpPr>
        <p:spPr>
          <a:xfrm>
            <a:off x="471405" y="892152"/>
            <a:ext cx="8523370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CPU Burst </a:t>
            </a:r>
            <a:r>
              <a:rPr lang="ru-RU" sz="20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позволяет запросам использовать ресурсы из соседних ресурсных групп</a:t>
            </a:r>
            <a:r>
              <a:rPr lang="en-US" sz="20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:</a:t>
            </a:r>
          </a:p>
          <a:p>
            <a:pPr>
              <a:buClr>
                <a:schemeClr val="tx1"/>
              </a:buClr>
            </a:pPr>
            <a:endParaRPr lang="en-US" sz="2000" i="1" dirty="0" smtClean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</a:endParaRPr>
          </a:p>
          <a:p>
            <a:pPr>
              <a:buClr>
                <a:schemeClr val="tx1"/>
              </a:buClr>
            </a:pPr>
            <a:r>
              <a:rPr lang="ru-RU" sz="2000" i="1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«</a:t>
            </a:r>
            <a:r>
              <a:rPr lang="en-US" sz="2000" i="1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A </a:t>
            </a:r>
            <a:r>
              <a:rPr lang="en-US" sz="2000" i="1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resource group may utilize more CPU than its CPU_RATE_LIMIT when other resource groups are idle. In this situation, </a:t>
            </a:r>
            <a:r>
              <a:rPr lang="en-US" sz="2000" i="1" dirty="0" err="1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Greenplum</a:t>
            </a:r>
            <a:r>
              <a:rPr lang="en-US" sz="2000" i="1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 Database allocates the CPU resource of an idle resource group to a busier one. This resource group feature is called CPU </a:t>
            </a:r>
            <a:r>
              <a:rPr lang="en-US" sz="2000" i="1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burst.</a:t>
            </a:r>
            <a:r>
              <a:rPr lang="ru-RU" sz="2000" i="1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» - </a:t>
            </a:r>
            <a:r>
              <a:rPr lang="en-US" sz="20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GPDB Docs</a:t>
            </a:r>
          </a:p>
          <a:p>
            <a:pPr>
              <a:buClr>
                <a:schemeClr val="tx1"/>
              </a:buClr>
            </a:pPr>
            <a:endParaRPr lang="en-US" sz="2000" i="1" dirty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</a:endParaRPr>
          </a:p>
          <a:p>
            <a:pPr>
              <a:buClr>
                <a:schemeClr val="tx1"/>
              </a:buClr>
            </a:pPr>
            <a:r>
              <a:rPr lang="ru-RU" sz="2000" i="1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В </a:t>
            </a:r>
            <a:r>
              <a:rPr lang="en-US" sz="2000" i="1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GP 6.16 </a:t>
            </a:r>
            <a:r>
              <a:rPr lang="ru-RU" sz="2000" i="1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появился параметр </a:t>
            </a:r>
            <a:r>
              <a:rPr lang="en-US" sz="2000" i="1" dirty="0" err="1" smtClean="0">
                <a:solidFill>
                  <a:schemeClr val="tx1"/>
                </a:solidFill>
                <a:latin typeface="Consolas" panose="020B0609020204030204" pitchFamily="49" charset="0"/>
                <a:ea typeface="Roboto" panose="020B0604020202020204" charset="0"/>
              </a:rPr>
              <a:t>gp_resource_group_cpu_ceiling_enforcement</a:t>
            </a:r>
            <a:r>
              <a:rPr lang="ru-RU" sz="2000" i="1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, который можно выставить в </a:t>
            </a:r>
            <a:r>
              <a:rPr lang="en-US" sz="2000" i="1" dirty="0" smtClean="0">
                <a:solidFill>
                  <a:schemeClr val="tx1"/>
                </a:solidFill>
                <a:latin typeface="Consolas" panose="020B0609020204030204" pitchFamily="49" charset="0"/>
                <a:ea typeface="Roboto" panose="020B0604020202020204" charset="0"/>
              </a:rPr>
              <a:t>true</a:t>
            </a:r>
            <a:r>
              <a:rPr lang="en-US" sz="2000" i="1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, </a:t>
            </a:r>
            <a:r>
              <a:rPr lang="ru-RU" sz="2000" i="1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чтобы отключить </a:t>
            </a:r>
            <a:r>
              <a:rPr lang="en-US" sz="2000" i="1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CPU burst. </a:t>
            </a:r>
          </a:p>
        </p:txBody>
      </p:sp>
    </p:spTree>
    <p:extLst>
      <p:ext uri="{BB962C8B-B14F-4D97-AF65-F5344CB8AC3E}">
        <p14:creationId xmlns:p14="http://schemas.microsoft.com/office/powerpoint/2010/main" val="1628195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37"/>
          <p:cNvSpPr txBox="1">
            <a:spLocks noGrp="1"/>
          </p:cNvSpPr>
          <p:nvPr>
            <p:ph type="title"/>
          </p:nvPr>
        </p:nvSpPr>
        <p:spPr>
          <a:xfrm>
            <a:off x="395206" y="302559"/>
            <a:ext cx="8422875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ru-RU" sz="2400" dirty="0" smtClean="0"/>
              <a:t>Метрики </a:t>
            </a:r>
            <a:r>
              <a:rPr lang="en-US" sz="2400" dirty="0" smtClean="0"/>
              <a:t>Process exporter</a:t>
            </a:r>
            <a:endParaRPr sz="2400" dirty="0"/>
          </a:p>
        </p:txBody>
      </p:sp>
      <p:sp>
        <p:nvSpPr>
          <p:cNvPr id="380" name="Google Shape;380;p37"/>
          <p:cNvSpPr txBox="1">
            <a:spLocks noGrp="1"/>
          </p:cNvSpPr>
          <p:nvPr>
            <p:ph type="sldNum" idx="12"/>
          </p:nvPr>
        </p:nvSpPr>
        <p:spPr>
          <a:xfrm>
            <a:off x="8402400" y="4660200"/>
            <a:ext cx="544050" cy="27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" sz="1100"/>
              <a:t>25</a:t>
            </a:fld>
            <a:endParaRPr sz="1100"/>
          </a:p>
        </p:txBody>
      </p:sp>
      <p:sp>
        <p:nvSpPr>
          <p:cNvPr id="5" name="Прямоугольник 4"/>
          <p:cNvSpPr/>
          <p:nvPr/>
        </p:nvSpPr>
        <p:spPr>
          <a:xfrm>
            <a:off x="471405" y="892152"/>
            <a:ext cx="852337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ru-RU" sz="1800" dirty="0" err="1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Алерты</a:t>
            </a:r>
            <a:endParaRPr lang="ru-RU" dirty="0" smtClean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</a:endParaRPr>
          </a:p>
          <a:p>
            <a:pPr>
              <a:buClr>
                <a:schemeClr val="tx1"/>
              </a:buClr>
            </a:pPr>
            <a:endParaRPr lang="ru-RU" dirty="0" smtClean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2490" y="1286464"/>
            <a:ext cx="5288305" cy="3502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918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37"/>
          <p:cNvSpPr txBox="1">
            <a:spLocks noGrp="1"/>
          </p:cNvSpPr>
          <p:nvPr>
            <p:ph type="title"/>
          </p:nvPr>
        </p:nvSpPr>
        <p:spPr>
          <a:xfrm>
            <a:off x="395206" y="302559"/>
            <a:ext cx="8422875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ru-RU" sz="2400" dirty="0" err="1" smtClean="0"/>
              <a:t>Парсинг</a:t>
            </a:r>
            <a:r>
              <a:rPr lang="ru-RU" sz="2400" dirty="0" smtClean="0"/>
              <a:t> </a:t>
            </a:r>
            <a:r>
              <a:rPr lang="en-US" sz="2400" dirty="0" err="1" smtClean="0"/>
              <a:t>gpperfmon</a:t>
            </a:r>
            <a:endParaRPr sz="2400" dirty="0"/>
          </a:p>
        </p:txBody>
      </p:sp>
      <p:sp>
        <p:nvSpPr>
          <p:cNvPr id="380" name="Google Shape;380;p37"/>
          <p:cNvSpPr txBox="1">
            <a:spLocks noGrp="1"/>
          </p:cNvSpPr>
          <p:nvPr>
            <p:ph type="sldNum" idx="12"/>
          </p:nvPr>
        </p:nvSpPr>
        <p:spPr>
          <a:xfrm>
            <a:off x="8402400" y="4660200"/>
            <a:ext cx="544050" cy="27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" sz="1100"/>
              <a:t>26</a:t>
            </a:fld>
            <a:endParaRPr sz="1100"/>
          </a:p>
        </p:txBody>
      </p:sp>
      <p:sp>
        <p:nvSpPr>
          <p:cNvPr id="7" name="Прямоугольник 6"/>
          <p:cNvSpPr/>
          <p:nvPr/>
        </p:nvSpPr>
        <p:spPr>
          <a:xfrm>
            <a:off x="471405" y="892152"/>
            <a:ext cx="852337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chemeClr val="tx1"/>
              </a:buClr>
            </a:pPr>
            <a:r>
              <a:rPr lang="ru-RU" sz="16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Необходимо иметь представление о популярности объектов – частоте запросов, числе </a:t>
            </a:r>
            <a:r>
              <a:rPr lang="en-US" sz="16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JOIN’</a:t>
            </a:r>
            <a:r>
              <a:rPr lang="ru-RU" sz="1600" dirty="0" err="1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ов</a:t>
            </a:r>
            <a:r>
              <a:rPr lang="ru-RU" sz="16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, средней длительности запросов.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471405" y="1384400"/>
            <a:ext cx="43460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latin typeface="Consolas" panose="020B0609020204030204" pitchFamily="49" charset="0"/>
                <a:hlinkClick r:id="rId3"/>
              </a:rPr>
              <a:t>https://</a:t>
            </a:r>
            <a:r>
              <a:rPr lang="ru-RU" sz="1600" dirty="0" smtClean="0">
                <a:latin typeface="Consolas" panose="020B0609020204030204" pitchFamily="49" charset="0"/>
                <a:hlinkClick r:id="rId3"/>
              </a:rPr>
              <a:t>github.com/macbre/sql-metadata</a:t>
            </a:r>
            <a:endParaRPr lang="ru-RU" dirty="0">
              <a:latin typeface="Consolas" panose="020B0609020204030204" pitchFamily="49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901" y="1781887"/>
            <a:ext cx="7239360" cy="3152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617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37"/>
          <p:cNvSpPr txBox="1">
            <a:spLocks noGrp="1"/>
          </p:cNvSpPr>
          <p:nvPr>
            <p:ph type="title"/>
          </p:nvPr>
        </p:nvSpPr>
        <p:spPr>
          <a:xfrm>
            <a:off x="395206" y="302559"/>
            <a:ext cx="8422875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ru-RU" sz="2400" dirty="0" err="1" smtClean="0"/>
              <a:t>Парсинг</a:t>
            </a:r>
            <a:r>
              <a:rPr lang="ru-RU" sz="2400" dirty="0" smtClean="0"/>
              <a:t> </a:t>
            </a:r>
            <a:r>
              <a:rPr lang="en-US" sz="2400" dirty="0" err="1" smtClean="0"/>
              <a:t>gpperfmon</a:t>
            </a:r>
            <a:endParaRPr sz="2400" dirty="0"/>
          </a:p>
        </p:txBody>
      </p:sp>
      <p:sp>
        <p:nvSpPr>
          <p:cNvPr id="380" name="Google Shape;380;p37"/>
          <p:cNvSpPr txBox="1">
            <a:spLocks noGrp="1"/>
          </p:cNvSpPr>
          <p:nvPr>
            <p:ph type="sldNum" idx="12"/>
          </p:nvPr>
        </p:nvSpPr>
        <p:spPr>
          <a:xfrm>
            <a:off x="8402400" y="4660200"/>
            <a:ext cx="544050" cy="27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" sz="1100"/>
              <a:t>27</a:t>
            </a:fld>
            <a:endParaRPr sz="110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732" y="841473"/>
            <a:ext cx="8332369" cy="1678994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733" y="2520467"/>
            <a:ext cx="8332368" cy="2065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050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37"/>
          <p:cNvSpPr txBox="1">
            <a:spLocks noGrp="1"/>
          </p:cNvSpPr>
          <p:nvPr>
            <p:ph type="title"/>
          </p:nvPr>
        </p:nvSpPr>
        <p:spPr>
          <a:xfrm>
            <a:off x="395206" y="302559"/>
            <a:ext cx="8422875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sz="2400" dirty="0" err="1" smtClean="0"/>
              <a:t>Blackbox</a:t>
            </a:r>
            <a:r>
              <a:rPr lang="en-US" sz="2400" dirty="0" smtClean="0"/>
              <a:t> exporter</a:t>
            </a:r>
            <a:endParaRPr sz="2400" dirty="0"/>
          </a:p>
        </p:txBody>
      </p:sp>
      <p:sp>
        <p:nvSpPr>
          <p:cNvPr id="380" name="Google Shape;380;p37"/>
          <p:cNvSpPr txBox="1">
            <a:spLocks noGrp="1"/>
          </p:cNvSpPr>
          <p:nvPr>
            <p:ph type="sldNum" idx="12"/>
          </p:nvPr>
        </p:nvSpPr>
        <p:spPr>
          <a:xfrm>
            <a:off x="8402400" y="4660200"/>
            <a:ext cx="544050" cy="27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" sz="1100"/>
              <a:t>28</a:t>
            </a:fld>
            <a:endParaRPr sz="1100"/>
          </a:p>
        </p:txBody>
      </p:sp>
      <p:sp>
        <p:nvSpPr>
          <p:cNvPr id="3" name="Прямоугольник 2"/>
          <p:cNvSpPr/>
          <p:nvPr/>
        </p:nvSpPr>
        <p:spPr>
          <a:xfrm>
            <a:off x="395206" y="906562"/>
            <a:ext cx="6005170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dirty="0">
                <a:latin typeface="Roboto" panose="020B0604020202020204" charset="0"/>
                <a:ea typeface="Roboto" panose="020B0604020202020204" charset="0"/>
                <a:hlinkClick r:id="rId3"/>
              </a:rPr>
              <a:t>https://</a:t>
            </a:r>
            <a:r>
              <a:rPr lang="ru-RU" sz="2000" dirty="0" smtClean="0">
                <a:latin typeface="Roboto" panose="020B0604020202020204" charset="0"/>
                <a:ea typeface="Roboto" panose="020B0604020202020204" charset="0"/>
                <a:hlinkClick r:id="rId3"/>
              </a:rPr>
              <a:t>github.com/prometheus/blackbox_exporter</a:t>
            </a:r>
            <a:endParaRPr lang="en-US" sz="2000" dirty="0" smtClean="0">
              <a:latin typeface="Roboto" panose="020B0604020202020204" charset="0"/>
              <a:ea typeface="Roboto" panose="020B0604020202020204" charset="0"/>
            </a:endParaRPr>
          </a:p>
          <a:p>
            <a:endParaRPr lang="en-US" sz="2000" dirty="0">
              <a:latin typeface="Roboto" panose="020B0604020202020204" charset="0"/>
              <a:ea typeface="Roboto" panose="020B0604020202020204" charset="0"/>
            </a:endParaRPr>
          </a:p>
          <a:p>
            <a:r>
              <a:rPr lang="ru-RU" sz="2000" dirty="0" err="1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Мониторим</a:t>
            </a:r>
            <a:r>
              <a:rPr lang="ru-RU" sz="20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 и </a:t>
            </a:r>
            <a:r>
              <a:rPr lang="ru-RU" sz="2000" dirty="0" err="1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алертим</a:t>
            </a:r>
            <a:r>
              <a:rPr lang="ru-RU" sz="20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 по недоступности: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SSH </a:t>
            </a:r>
            <a:r>
              <a:rPr lang="ru-RU" sz="20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портов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SQL </a:t>
            </a:r>
            <a:r>
              <a:rPr lang="ru-RU" sz="20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портов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PXF </a:t>
            </a:r>
            <a:r>
              <a:rPr lang="ru-RU" sz="20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портов</a:t>
            </a:r>
            <a:endParaRPr lang="ru-RU" sz="2000" dirty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206" y="3349384"/>
            <a:ext cx="3122743" cy="1587917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38753" y="2819104"/>
            <a:ext cx="2878139" cy="1371189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11123" y="2145457"/>
            <a:ext cx="2749316" cy="1400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144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37"/>
          <p:cNvSpPr txBox="1">
            <a:spLocks noGrp="1"/>
          </p:cNvSpPr>
          <p:nvPr>
            <p:ph type="title"/>
          </p:nvPr>
        </p:nvSpPr>
        <p:spPr>
          <a:xfrm>
            <a:off x="395206" y="302559"/>
            <a:ext cx="8422875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sz="2400" dirty="0" err="1" smtClean="0"/>
              <a:t>Elasticsearch</a:t>
            </a:r>
            <a:r>
              <a:rPr lang="ru-RU" sz="2400" dirty="0" smtClean="0"/>
              <a:t> </a:t>
            </a:r>
            <a:r>
              <a:rPr lang="en-US" sz="2400" dirty="0" smtClean="0"/>
              <a:t>query exporter</a:t>
            </a:r>
            <a:endParaRPr sz="2400" dirty="0"/>
          </a:p>
        </p:txBody>
      </p:sp>
      <p:sp>
        <p:nvSpPr>
          <p:cNvPr id="380" name="Google Shape;380;p37"/>
          <p:cNvSpPr txBox="1">
            <a:spLocks noGrp="1"/>
          </p:cNvSpPr>
          <p:nvPr>
            <p:ph type="sldNum" idx="12"/>
          </p:nvPr>
        </p:nvSpPr>
        <p:spPr>
          <a:xfrm>
            <a:off x="8402400" y="4660200"/>
            <a:ext cx="544050" cy="27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" sz="1100"/>
              <a:t>29</a:t>
            </a:fld>
            <a:endParaRPr sz="1100"/>
          </a:p>
        </p:txBody>
      </p:sp>
      <p:sp>
        <p:nvSpPr>
          <p:cNvPr id="3" name="Прямоугольник 2"/>
          <p:cNvSpPr/>
          <p:nvPr/>
        </p:nvSpPr>
        <p:spPr>
          <a:xfrm>
            <a:off x="395206" y="906562"/>
            <a:ext cx="5607625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>
                <a:latin typeface="Roboto" panose="020B0604020202020204" charset="0"/>
                <a:ea typeface="Roboto" panose="020B0604020202020204" charset="0"/>
                <a:hlinkClick r:id="rId3"/>
              </a:rPr>
              <a:t>https://</a:t>
            </a:r>
            <a:r>
              <a:rPr lang="en-US" sz="1800" dirty="0" smtClean="0">
                <a:latin typeface="Roboto" panose="020B0604020202020204" charset="0"/>
                <a:ea typeface="Roboto" panose="020B0604020202020204" charset="0"/>
                <a:hlinkClick r:id="rId3"/>
              </a:rPr>
              <a:t>github.com/braedon/prometheus-es-exporter</a:t>
            </a:r>
            <a:endParaRPr lang="en-US" sz="1800" dirty="0" smtClean="0">
              <a:latin typeface="Roboto" panose="020B0604020202020204" charset="0"/>
              <a:ea typeface="Roboto" panose="020B0604020202020204" charset="0"/>
            </a:endParaRPr>
          </a:p>
          <a:p>
            <a:endParaRPr lang="en-US" sz="1800" dirty="0" smtClean="0">
              <a:latin typeface="Roboto" panose="020B0604020202020204" charset="0"/>
              <a:ea typeface="Roboto" panose="020B0604020202020204" charset="0"/>
            </a:endParaRPr>
          </a:p>
          <a:p>
            <a:r>
              <a:rPr lang="ru-RU" sz="1800" dirty="0" err="1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Мониторим</a:t>
            </a:r>
            <a:r>
              <a:rPr lang="ru-RU" sz="18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 и </a:t>
            </a:r>
            <a:r>
              <a:rPr lang="ru-RU" sz="1800" dirty="0" err="1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алертим</a:t>
            </a:r>
            <a:r>
              <a:rPr lang="ru-RU" sz="18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 по</a:t>
            </a:r>
            <a:r>
              <a:rPr lang="en-US" sz="18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: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PANIC </a:t>
            </a:r>
            <a:r>
              <a:rPr lang="ru-RU" sz="1800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в логах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Резко </a:t>
            </a:r>
            <a:r>
              <a:rPr lang="ru-RU" sz="18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возросшему числу </a:t>
            </a:r>
            <a:r>
              <a:rPr lang="en-US" sz="18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FATAL/ERROR </a:t>
            </a:r>
            <a:r>
              <a:rPr lang="ru-RU" sz="1800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в </a:t>
            </a:r>
            <a:r>
              <a:rPr lang="ru-RU" sz="18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логах</a:t>
            </a:r>
            <a:endParaRPr lang="ru-RU" sz="1800" dirty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206" y="2383890"/>
            <a:ext cx="6942453" cy="2567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07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9"/>
          <p:cNvSpPr txBox="1">
            <a:spLocks noGrp="1"/>
          </p:cNvSpPr>
          <p:nvPr>
            <p:ph type="title"/>
          </p:nvPr>
        </p:nvSpPr>
        <p:spPr>
          <a:xfrm>
            <a:off x="395206" y="302559"/>
            <a:ext cx="78495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sz="2400" dirty="0" smtClean="0"/>
              <a:t>Observability: Definition</a:t>
            </a:r>
            <a:endParaRPr sz="2400" dirty="0"/>
          </a:p>
        </p:txBody>
      </p:sp>
      <p:sp>
        <p:nvSpPr>
          <p:cNvPr id="150" name="Google Shape;150;p29"/>
          <p:cNvSpPr txBox="1">
            <a:spLocks noGrp="1"/>
          </p:cNvSpPr>
          <p:nvPr>
            <p:ph type="sldNum" idx="12"/>
          </p:nvPr>
        </p:nvSpPr>
        <p:spPr>
          <a:xfrm>
            <a:off x="8402400" y="4660200"/>
            <a:ext cx="544050" cy="27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" sz="1100"/>
              <a:t>3</a:t>
            </a:fld>
            <a:endParaRPr sz="1100"/>
          </a:p>
        </p:txBody>
      </p:sp>
      <p:graphicFrame>
        <p:nvGraphicFramePr>
          <p:cNvPr id="2" name="Объект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60743738"/>
              </p:ext>
            </p:extLst>
          </p:nvPr>
        </p:nvGraphicFramePr>
        <p:xfrm>
          <a:off x="395206" y="1403797"/>
          <a:ext cx="3315443" cy="36132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8" r:id="rId4" imgW="17307720" imgH="18844200" progId="">
                  <p:embed/>
                </p:oleObj>
              </mc:Choice>
              <mc:Fallback>
                <p:oleObj r:id="rId4" imgW="17307720" imgH="1884420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95206" y="1403797"/>
                        <a:ext cx="3315443" cy="36132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Прямоугольник 2"/>
          <p:cNvSpPr/>
          <p:nvPr/>
        </p:nvSpPr>
        <p:spPr>
          <a:xfrm>
            <a:off x="395206" y="820168"/>
            <a:ext cx="855124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i="1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«</a:t>
            </a:r>
            <a:r>
              <a:rPr lang="en-US" b="1" i="1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Observability</a:t>
            </a:r>
            <a:r>
              <a:rPr lang="en-US" i="1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US" i="1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is tooling or a technical solution that allows teams to actively debug their system. Observability is based on exploring properties and patterns not defined in advance</a:t>
            </a:r>
            <a:r>
              <a:rPr lang="en-US" i="1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.</a:t>
            </a:r>
            <a:r>
              <a:rPr lang="ru-RU" i="1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» </a:t>
            </a:r>
            <a:r>
              <a:rPr lang="ru-RU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- </a:t>
            </a:r>
            <a:r>
              <a:rPr lang="en-US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Google</a:t>
            </a:r>
            <a:endParaRPr lang="ru-RU" dirty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3710649" y="3010369"/>
            <a:ext cx="4535216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CNCF Landscape – observability tools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ea typeface="Roboto" panose="020B0604020202020204" charset="0"/>
                <a:hlinkClick r:id="rId6"/>
              </a:rPr>
              <a:t>https://</a:t>
            </a:r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  <a:ea typeface="Roboto" panose="020B0604020202020204" charset="0"/>
                <a:hlinkClick r:id="rId6"/>
              </a:rPr>
              <a:t>landscape.cncf.io</a:t>
            </a:r>
            <a:endParaRPr lang="ru-RU" dirty="0">
              <a:solidFill>
                <a:schemeClr val="tx1"/>
              </a:solidFill>
              <a:latin typeface="Consolas" panose="020B0609020204030204" pitchFamily="49" charset="0"/>
              <a:ea typeface="Roboto" panose="020B060402020202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37"/>
          <p:cNvSpPr txBox="1">
            <a:spLocks noGrp="1"/>
          </p:cNvSpPr>
          <p:nvPr>
            <p:ph type="title"/>
          </p:nvPr>
        </p:nvSpPr>
        <p:spPr>
          <a:xfrm>
            <a:off x="395206" y="302559"/>
            <a:ext cx="8422875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sz="2400" dirty="0" smtClean="0"/>
              <a:t>Bash-</a:t>
            </a:r>
            <a:r>
              <a:rPr lang="ru-RU" sz="2400" dirty="0" err="1" smtClean="0"/>
              <a:t>изм</a:t>
            </a:r>
            <a:endParaRPr sz="2400" dirty="0"/>
          </a:p>
        </p:txBody>
      </p:sp>
      <p:sp>
        <p:nvSpPr>
          <p:cNvPr id="380" name="Google Shape;380;p37"/>
          <p:cNvSpPr txBox="1">
            <a:spLocks noGrp="1"/>
          </p:cNvSpPr>
          <p:nvPr>
            <p:ph type="sldNum" idx="12"/>
          </p:nvPr>
        </p:nvSpPr>
        <p:spPr>
          <a:xfrm>
            <a:off x="8402400" y="4660200"/>
            <a:ext cx="544050" cy="27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" sz="1100"/>
              <a:t>30</a:t>
            </a:fld>
            <a:endParaRPr sz="1100"/>
          </a:p>
        </p:txBody>
      </p:sp>
      <p:sp>
        <p:nvSpPr>
          <p:cNvPr id="3" name="Прямоугольник 2"/>
          <p:cNvSpPr/>
          <p:nvPr/>
        </p:nvSpPr>
        <p:spPr>
          <a:xfrm>
            <a:off x="395206" y="1025273"/>
            <a:ext cx="8456694" cy="21852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Отстреливаем запросы через </a:t>
            </a:r>
            <a:r>
              <a:rPr lang="en-US" sz="2000" dirty="0" err="1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pg_terminate_backend</a:t>
            </a:r>
            <a:r>
              <a:rPr lang="en-US" sz="20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: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ru-RU" sz="20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Запросы, которые бегут (</a:t>
            </a:r>
            <a:r>
              <a:rPr lang="en-US" sz="20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active</a:t>
            </a:r>
            <a:r>
              <a:rPr lang="ru-RU" sz="20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) на кластере дольше 1 часа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ru-RU" sz="20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Дублированные запросы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I</a:t>
            </a:r>
            <a:r>
              <a:rPr lang="en-US" sz="20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dle </a:t>
            </a:r>
            <a:r>
              <a:rPr lang="en-US" sz="2000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in </a:t>
            </a:r>
            <a:r>
              <a:rPr lang="en-US" sz="20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transaction &gt; 10 </a:t>
            </a:r>
            <a:r>
              <a:rPr lang="ru-RU" sz="20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минут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Idle </a:t>
            </a:r>
            <a:r>
              <a:rPr lang="ru-RU" sz="20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коннекты</a:t>
            </a:r>
            <a:r>
              <a:rPr lang="en-US" sz="20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 &gt; </a:t>
            </a:r>
            <a:r>
              <a:rPr lang="ru-RU" sz="20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2 часов</a:t>
            </a:r>
            <a:endParaRPr lang="en-US" sz="2000" dirty="0" smtClean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</a:endParaRPr>
          </a:p>
          <a:p>
            <a:pPr>
              <a:buClr>
                <a:schemeClr val="tx1"/>
              </a:buClr>
            </a:pPr>
            <a:endParaRPr lang="en-US" sz="2000" dirty="0" smtClean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</a:endParaRPr>
          </a:p>
          <a:p>
            <a:pPr>
              <a:buClr>
                <a:schemeClr val="tx1"/>
              </a:buClr>
            </a:pPr>
            <a:r>
              <a:rPr lang="en-US" sz="1600" dirty="0">
                <a:latin typeface="Roboto" panose="020B0604020202020204" charset="0"/>
                <a:ea typeface="Roboto" panose="020B0604020202020204" charset="0"/>
                <a:hlinkClick r:id="rId3"/>
              </a:rPr>
              <a:t>https://</a:t>
            </a:r>
            <a:r>
              <a:rPr lang="en-US" sz="1600" dirty="0" smtClean="0">
                <a:latin typeface="Roboto" panose="020B0604020202020204" charset="0"/>
                <a:ea typeface="Roboto" panose="020B0604020202020204" charset="0"/>
                <a:hlinkClick r:id="rId3"/>
              </a:rPr>
              <a:t>github.com/diarworld/greenplum-exporter-queries/blob/main/gp-bashism.sh</a:t>
            </a:r>
            <a:endParaRPr lang="en-US" sz="1600" dirty="0">
              <a:latin typeface="Roboto" panose="020B0604020202020204" charset="0"/>
              <a:ea typeface="Robot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1232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37"/>
          <p:cNvSpPr txBox="1">
            <a:spLocks noGrp="1"/>
          </p:cNvSpPr>
          <p:nvPr>
            <p:ph type="title"/>
          </p:nvPr>
        </p:nvSpPr>
        <p:spPr>
          <a:xfrm>
            <a:off x="395206" y="302559"/>
            <a:ext cx="8422875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sz="2400" dirty="0" smtClean="0"/>
              <a:t>SLA/SLI/SLO</a:t>
            </a:r>
            <a:endParaRPr sz="2400" dirty="0"/>
          </a:p>
        </p:txBody>
      </p:sp>
      <p:sp>
        <p:nvSpPr>
          <p:cNvPr id="380" name="Google Shape;380;p37"/>
          <p:cNvSpPr txBox="1">
            <a:spLocks noGrp="1"/>
          </p:cNvSpPr>
          <p:nvPr>
            <p:ph type="sldNum" idx="12"/>
          </p:nvPr>
        </p:nvSpPr>
        <p:spPr>
          <a:xfrm>
            <a:off x="8402400" y="4660200"/>
            <a:ext cx="544050" cy="27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" sz="1100"/>
              <a:t>31</a:t>
            </a:fld>
            <a:endParaRPr sz="1100"/>
          </a:p>
        </p:txBody>
      </p:sp>
      <p:sp>
        <p:nvSpPr>
          <p:cNvPr id="3" name="Прямоугольник 2"/>
          <p:cNvSpPr/>
          <p:nvPr/>
        </p:nvSpPr>
        <p:spPr>
          <a:xfrm>
            <a:off x="395206" y="906562"/>
            <a:ext cx="282641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Создаем </a:t>
            </a:r>
            <a:r>
              <a:rPr lang="en-US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SLA/SLI/SLO </a:t>
            </a:r>
            <a:r>
              <a:rPr lang="ru-RU" dirty="0" err="1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дашборд</a:t>
            </a:r>
            <a:endParaRPr lang="ru-RU" dirty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graphicFrame>
        <p:nvGraphicFramePr>
          <p:cNvPr id="5" name="Объект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7478861"/>
              </p:ext>
            </p:extLst>
          </p:nvPr>
        </p:nvGraphicFramePr>
        <p:xfrm>
          <a:off x="615949" y="1282699"/>
          <a:ext cx="7980125" cy="31587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0" r:id="rId4" imgW="47415600" imgH="18755280" progId="">
                  <p:embed/>
                </p:oleObj>
              </mc:Choice>
              <mc:Fallback>
                <p:oleObj r:id="rId4" imgW="47415600" imgH="1875528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15949" y="1282699"/>
                        <a:ext cx="7980125" cy="31587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23056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37"/>
          <p:cNvSpPr txBox="1">
            <a:spLocks noGrp="1"/>
          </p:cNvSpPr>
          <p:nvPr>
            <p:ph type="title"/>
          </p:nvPr>
        </p:nvSpPr>
        <p:spPr>
          <a:xfrm>
            <a:off x="395206" y="302559"/>
            <a:ext cx="8422875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sz="2400" dirty="0" smtClean="0"/>
              <a:t>SLA/SLI/SLO</a:t>
            </a:r>
            <a:endParaRPr sz="2400" dirty="0"/>
          </a:p>
        </p:txBody>
      </p:sp>
      <p:sp>
        <p:nvSpPr>
          <p:cNvPr id="380" name="Google Shape;380;p37"/>
          <p:cNvSpPr txBox="1">
            <a:spLocks noGrp="1"/>
          </p:cNvSpPr>
          <p:nvPr>
            <p:ph type="sldNum" idx="12"/>
          </p:nvPr>
        </p:nvSpPr>
        <p:spPr>
          <a:xfrm>
            <a:off x="8402400" y="4660200"/>
            <a:ext cx="544050" cy="27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" sz="1100"/>
              <a:t>32</a:t>
            </a:fld>
            <a:endParaRPr sz="1100"/>
          </a:p>
        </p:txBody>
      </p:sp>
      <p:sp>
        <p:nvSpPr>
          <p:cNvPr id="3" name="Прямоугольник 2"/>
          <p:cNvSpPr/>
          <p:nvPr/>
        </p:nvSpPr>
        <p:spPr>
          <a:xfrm>
            <a:off x="395206" y="906562"/>
            <a:ext cx="8634494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Считаем</a:t>
            </a:r>
            <a:r>
              <a:rPr lang="en-US" sz="16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 SLI:</a:t>
            </a:r>
          </a:p>
          <a:p>
            <a:r>
              <a:rPr lang="ru-RU" sz="16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Количество минут, когда за минуту в кластере не пробежало ни одного запроса</a:t>
            </a:r>
            <a:r>
              <a:rPr lang="en-US" sz="16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 (</a:t>
            </a:r>
            <a:r>
              <a:rPr lang="ru-RU" sz="16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кроме </a:t>
            </a:r>
            <a:r>
              <a:rPr lang="en-US" sz="1600" dirty="0" err="1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admin_group</a:t>
            </a:r>
            <a:r>
              <a:rPr lang="en-US" sz="16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)</a:t>
            </a:r>
            <a:r>
              <a:rPr lang="ru-RU" sz="16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:</a:t>
            </a:r>
          </a:p>
          <a:p>
            <a:endParaRPr lang="en-US" sz="1600" dirty="0" smtClean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</a:endParaRPr>
          </a:p>
          <a:p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ea typeface="Roboto" panose="020B0604020202020204" charset="0"/>
              </a:rPr>
              <a:t>(</a:t>
            </a:r>
            <a:r>
              <a:rPr lang="en-US" sz="1600" dirty="0" smtClean="0">
                <a:solidFill>
                  <a:schemeClr val="tx1"/>
                </a:solidFill>
                <a:latin typeface="Consolas" panose="020B0609020204030204" pitchFamily="49" charset="0"/>
                <a:ea typeface="Roboto" panose="020B0604020202020204" charset="0"/>
              </a:rPr>
              <a:t>sum(increase(</a:t>
            </a:r>
            <a:r>
              <a:rPr lang="en-US" sz="1600" dirty="0" err="1" smtClean="0">
                <a:solidFill>
                  <a:schemeClr val="tx1"/>
                </a:solidFill>
                <a:latin typeface="Consolas" panose="020B0609020204030204" pitchFamily="49" charset="0"/>
                <a:ea typeface="Roboto" panose="020B0604020202020204" charset="0"/>
              </a:rPr>
              <a:t>gp_resgroup_status_num_executed</a:t>
            </a:r>
            <a:r>
              <a:rPr lang="en-US" sz="1600" dirty="0" smtClean="0">
                <a:solidFill>
                  <a:schemeClr val="tx1"/>
                </a:solidFill>
                <a:latin typeface="Consolas" panose="020B0609020204030204" pitchFamily="49" charset="0"/>
                <a:ea typeface="Roboto" panose="020B0604020202020204" charset="0"/>
              </a:rPr>
              <a:t> </a:t>
            </a:r>
          </a:p>
          <a:p>
            <a:r>
              <a:rPr lang="en-US" sz="1600" dirty="0" smtClean="0">
                <a:solidFill>
                  <a:schemeClr val="tx1"/>
                </a:solidFill>
                <a:latin typeface="Consolas" panose="020B0609020204030204" pitchFamily="49" charset="0"/>
                <a:ea typeface="Roboto" panose="020B0604020202020204" charset="0"/>
              </a:rPr>
              <a:t>{cluster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ea typeface="Roboto" panose="020B0604020202020204" charset="0"/>
              </a:rPr>
              <a:t>="</a:t>
            </a: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  <a:ea typeface="Roboto" panose="020B0604020202020204" charset="0"/>
              </a:rPr>
              <a:t>greenplum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ea typeface="Roboto" panose="020B0604020202020204" charset="0"/>
              </a:rPr>
              <a:t>_$cluster", </a:t>
            </a: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  <a:ea typeface="Roboto" panose="020B0604020202020204" charset="0"/>
              </a:rPr>
              <a:t>rsgname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ea typeface="Roboto" panose="020B0604020202020204" charset="0"/>
              </a:rPr>
              <a:t>!="</a:t>
            </a: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  <a:ea typeface="Roboto" panose="020B0604020202020204" charset="0"/>
              </a:rPr>
              <a:t>admin_group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ea typeface="Roboto" panose="020B0604020202020204" charset="0"/>
              </a:rPr>
              <a:t>"}[1m</a:t>
            </a:r>
            <a:r>
              <a:rPr lang="en-US" sz="1600" dirty="0" smtClean="0">
                <a:solidFill>
                  <a:schemeClr val="tx1"/>
                </a:solidFill>
                <a:latin typeface="Consolas" panose="020B0609020204030204" pitchFamily="49" charset="0"/>
                <a:ea typeface="Roboto" panose="020B0604020202020204" charset="0"/>
              </a:rPr>
              <a:t>]))</a:t>
            </a:r>
          </a:p>
          <a:p>
            <a:r>
              <a:rPr lang="en-US" sz="1600" dirty="0" smtClean="0">
                <a:solidFill>
                  <a:schemeClr val="tx1"/>
                </a:solidFill>
                <a:latin typeface="Consolas" panose="020B0609020204030204" pitchFamily="49" charset="0"/>
                <a:ea typeface="Roboto" panose="020B0604020202020204" charset="0"/>
              </a:rPr>
              <a:t>OR 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ea typeface="Roboto" panose="020B0604020202020204" charset="0"/>
              </a:rPr>
              <a:t>on() vector(0)) &lt; </a:t>
            </a:r>
            <a:r>
              <a:rPr lang="en-US" sz="1600" dirty="0" smtClean="0">
                <a:solidFill>
                  <a:schemeClr val="tx1"/>
                </a:solidFill>
                <a:latin typeface="Consolas" panose="020B0609020204030204" pitchFamily="49" charset="0"/>
                <a:ea typeface="Roboto" panose="020B0604020202020204" charset="0"/>
              </a:rPr>
              <a:t>1</a:t>
            </a:r>
          </a:p>
          <a:p>
            <a:r>
              <a:rPr lang="en-US" sz="1600" dirty="0" smtClean="0">
                <a:solidFill>
                  <a:schemeClr val="tx1"/>
                </a:solidFill>
                <a:latin typeface="Consolas" panose="020B0609020204030204" pitchFamily="49" charset="0"/>
                <a:ea typeface="Roboto" panose="020B0604020202020204" charset="0"/>
              </a:rPr>
              <a:t>OR 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ea typeface="Roboto" panose="020B0604020202020204" charset="0"/>
              </a:rPr>
              <a:t>vector(1</a:t>
            </a:r>
            <a:r>
              <a:rPr lang="en-US" sz="1600" dirty="0" smtClean="0">
                <a:solidFill>
                  <a:schemeClr val="tx1"/>
                </a:solidFill>
                <a:latin typeface="Consolas" panose="020B0609020204030204" pitchFamily="49" charset="0"/>
                <a:ea typeface="Roboto" panose="020B0604020202020204" charset="0"/>
              </a:rPr>
              <a:t>)</a:t>
            </a:r>
          </a:p>
          <a:p>
            <a:endParaRPr lang="ru-RU" sz="1600" dirty="0" smtClean="0">
              <a:solidFill>
                <a:schemeClr val="tx1"/>
              </a:solidFill>
              <a:latin typeface="Consolas" panose="020B0609020204030204" pitchFamily="49" charset="0"/>
              <a:ea typeface="Roboto" panose="020B0604020202020204" charset="0"/>
            </a:endParaRPr>
          </a:p>
          <a:p>
            <a:r>
              <a:rPr lang="en-US" sz="16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Error budget:</a:t>
            </a:r>
          </a:p>
          <a:p>
            <a:r>
              <a:rPr lang="en-US" sz="16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SLA 99.5% </a:t>
            </a:r>
            <a:r>
              <a:rPr lang="en-US" sz="1600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= Monthly 3h 39m </a:t>
            </a:r>
            <a:r>
              <a:rPr lang="en-US" sz="16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8s</a:t>
            </a:r>
          </a:p>
          <a:p>
            <a:endParaRPr lang="en-US" sz="1600" dirty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</a:endParaRPr>
          </a:p>
          <a:p>
            <a:r>
              <a:rPr lang="en-US" sz="16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=&gt; </a:t>
            </a:r>
            <a:r>
              <a:rPr lang="ru-RU" sz="16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Если мы за месяц исчерпали наш бюджет ошибок – обслуживания и обновления переносим на следующий. Если не исчерпали, проводим доп. обслуживание.</a:t>
            </a:r>
            <a:endParaRPr lang="en-US" sz="1600" dirty="0" smtClean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6431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37"/>
          <p:cNvSpPr txBox="1">
            <a:spLocks noGrp="1"/>
          </p:cNvSpPr>
          <p:nvPr>
            <p:ph type="title"/>
          </p:nvPr>
        </p:nvSpPr>
        <p:spPr>
          <a:xfrm>
            <a:off x="395206" y="302559"/>
            <a:ext cx="8422875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sz="2400" dirty="0" smtClean="0"/>
              <a:t>SLA/SLI/SLO</a:t>
            </a:r>
            <a:endParaRPr sz="2400" dirty="0"/>
          </a:p>
        </p:txBody>
      </p:sp>
      <p:sp>
        <p:nvSpPr>
          <p:cNvPr id="380" name="Google Shape;380;p37"/>
          <p:cNvSpPr txBox="1">
            <a:spLocks noGrp="1"/>
          </p:cNvSpPr>
          <p:nvPr>
            <p:ph type="sldNum" idx="12"/>
          </p:nvPr>
        </p:nvSpPr>
        <p:spPr>
          <a:xfrm>
            <a:off x="8402400" y="4660200"/>
            <a:ext cx="544050" cy="27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" sz="1100"/>
              <a:t>33</a:t>
            </a:fld>
            <a:endParaRPr sz="1100"/>
          </a:p>
        </p:txBody>
      </p:sp>
      <p:sp>
        <p:nvSpPr>
          <p:cNvPr id="3" name="Прямоугольник 2"/>
          <p:cNvSpPr/>
          <p:nvPr/>
        </p:nvSpPr>
        <p:spPr>
          <a:xfrm>
            <a:off x="395206" y="906562"/>
            <a:ext cx="8583694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Какие </a:t>
            </a:r>
            <a:r>
              <a:rPr lang="en-US" sz="16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SLO </a:t>
            </a:r>
            <a:r>
              <a:rPr lang="ru-RU" sz="16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можно придумать для </a:t>
            </a:r>
            <a:r>
              <a:rPr lang="en-US" sz="16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GP:</a:t>
            </a:r>
            <a:endParaRPr lang="ru-RU" sz="1600" dirty="0" smtClean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</a:endParaRPr>
          </a:p>
          <a:p>
            <a:endParaRPr lang="en-US" sz="1600" dirty="0" smtClean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ru-RU" sz="16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Среднее время подключения к базе </a:t>
            </a:r>
            <a:r>
              <a:rPr lang="en-US" sz="16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&lt; 5 </a:t>
            </a:r>
            <a:r>
              <a:rPr lang="ru-RU" sz="16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секунд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ru-RU" sz="16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Среднее время ожидания начала выполнения запроса в ресурсной группе </a:t>
            </a:r>
            <a:r>
              <a:rPr lang="en-US" sz="16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&lt; 1 </a:t>
            </a:r>
            <a:r>
              <a:rPr lang="ru-RU" sz="16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секунды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ru-RU" sz="16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Время сбора </a:t>
            </a:r>
            <a:r>
              <a:rPr lang="en-US" sz="16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GP-inside </a:t>
            </a:r>
            <a:r>
              <a:rPr lang="ru-RU" sz="16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метрик (</a:t>
            </a:r>
            <a:r>
              <a:rPr lang="en-US" sz="16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scrape duration</a:t>
            </a:r>
            <a:r>
              <a:rPr lang="ru-RU" sz="16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)</a:t>
            </a:r>
            <a:r>
              <a:rPr lang="en-US" sz="16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 &lt; </a:t>
            </a:r>
            <a:r>
              <a:rPr lang="ru-RU" sz="16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10 секунд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ru-RU" sz="16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Время работы </a:t>
            </a:r>
            <a:r>
              <a:rPr lang="ru-RU" sz="1600" dirty="0" err="1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пайплайнов</a:t>
            </a:r>
            <a:r>
              <a:rPr lang="ru-RU" sz="16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 (расчета витрин, </a:t>
            </a:r>
            <a:r>
              <a:rPr lang="en-US" sz="16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ODS/DDS </a:t>
            </a:r>
            <a:r>
              <a:rPr lang="ru-RU" sz="16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слоев) колеблется в пределах 2-5%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ru-RU" sz="16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Количество таблиц без статистики растет не более 100 в день (</a:t>
            </a:r>
            <a:r>
              <a:rPr lang="en-US" sz="1600" dirty="0" err="1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gp_toolkit.gp_stats_missing</a:t>
            </a:r>
            <a:r>
              <a:rPr lang="ru-RU" sz="16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)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ru-RU" sz="16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Генерация </a:t>
            </a:r>
            <a:r>
              <a:rPr lang="ru-RU" sz="1600" dirty="0" err="1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спиллов</a:t>
            </a:r>
            <a:r>
              <a:rPr lang="ru-RU" sz="16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 происходит не более чем для 0.5% запросов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ru-RU" sz="16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Для </a:t>
            </a:r>
            <a:r>
              <a:rPr lang="en-US" sz="16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&gt;</a:t>
            </a:r>
            <a:r>
              <a:rPr lang="ru-RU" sz="16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80% популярных</a:t>
            </a:r>
            <a:r>
              <a:rPr lang="en-US" sz="16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/</a:t>
            </a:r>
            <a:r>
              <a:rPr lang="ru-RU" sz="16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тяжелых запросов созданы витрины и </a:t>
            </a:r>
            <a:r>
              <a:rPr lang="en-US" sz="16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DDS</a:t>
            </a:r>
            <a:endParaRPr lang="ru-RU" sz="1600" dirty="0" smtClean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ru-RU" sz="16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Средний размер </a:t>
            </a:r>
            <a:r>
              <a:rPr lang="en-US" sz="16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output’</a:t>
            </a:r>
            <a:r>
              <a:rPr lang="ru-RU" sz="16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а </a:t>
            </a:r>
            <a:r>
              <a:rPr lang="en-US" sz="16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AD-HOC </a:t>
            </a:r>
            <a:r>
              <a:rPr lang="ru-RU" sz="16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запроса </a:t>
            </a:r>
            <a:r>
              <a:rPr lang="en-US" sz="16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&lt; 10</a:t>
            </a:r>
            <a:r>
              <a:rPr lang="ru-RU" sz="16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0</a:t>
            </a:r>
            <a:r>
              <a:rPr lang="en-US" sz="16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.000 </a:t>
            </a:r>
            <a:r>
              <a:rPr lang="ru-RU" sz="16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строк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ru-RU" sz="16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И многое другое</a:t>
            </a:r>
          </a:p>
        </p:txBody>
      </p:sp>
    </p:spTree>
    <p:extLst>
      <p:ext uri="{BB962C8B-B14F-4D97-AF65-F5344CB8AC3E}">
        <p14:creationId xmlns:p14="http://schemas.microsoft.com/office/powerpoint/2010/main" val="1833154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37"/>
          <p:cNvSpPr txBox="1">
            <a:spLocks noGrp="1"/>
          </p:cNvSpPr>
          <p:nvPr>
            <p:ph type="title"/>
          </p:nvPr>
        </p:nvSpPr>
        <p:spPr>
          <a:xfrm>
            <a:off x="395206" y="302559"/>
            <a:ext cx="8422875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ru-RU" sz="2400" dirty="0" smtClean="0"/>
              <a:t>Планы на будущее</a:t>
            </a:r>
            <a:endParaRPr sz="2400" dirty="0"/>
          </a:p>
        </p:txBody>
      </p:sp>
      <p:sp>
        <p:nvSpPr>
          <p:cNvPr id="380" name="Google Shape;380;p37"/>
          <p:cNvSpPr txBox="1">
            <a:spLocks noGrp="1"/>
          </p:cNvSpPr>
          <p:nvPr>
            <p:ph type="sldNum" idx="12"/>
          </p:nvPr>
        </p:nvSpPr>
        <p:spPr>
          <a:xfrm>
            <a:off x="8402400" y="4660200"/>
            <a:ext cx="544050" cy="27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" sz="1100"/>
              <a:t>34</a:t>
            </a:fld>
            <a:endParaRPr sz="1100"/>
          </a:p>
        </p:txBody>
      </p:sp>
      <p:sp>
        <p:nvSpPr>
          <p:cNvPr id="3" name="Прямоугольник 2"/>
          <p:cNvSpPr/>
          <p:nvPr/>
        </p:nvSpPr>
        <p:spPr>
          <a:xfrm>
            <a:off x="395206" y="906562"/>
            <a:ext cx="8583694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Что еще можно посмотреть</a:t>
            </a:r>
            <a:r>
              <a:rPr lang="en-US" sz="20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:</a:t>
            </a:r>
            <a:endParaRPr lang="ru-RU" sz="2000" dirty="0" smtClean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</a:endParaRPr>
          </a:p>
          <a:p>
            <a:endParaRPr lang="en-US" sz="2000" dirty="0" smtClean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dirty="0" err="1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auto_explain</a:t>
            </a:r>
            <a:r>
              <a:rPr lang="en-US" sz="20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ru-RU" sz="20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модуль</a:t>
            </a:r>
            <a:r>
              <a:rPr lang="en-US" sz="20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 + </a:t>
            </a:r>
            <a:r>
              <a:rPr lang="ru-RU" sz="20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сбор и </a:t>
            </a:r>
            <a:r>
              <a:rPr lang="ru-RU" sz="2000" dirty="0" err="1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парсинг</a:t>
            </a:r>
            <a:r>
              <a:rPr lang="ru-RU" sz="20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 результатов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ru-RU" sz="20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Метрики </a:t>
            </a:r>
            <a:r>
              <a:rPr lang="en-US" sz="2000" b="1" dirty="0" err="1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pgbouncer</a:t>
            </a:r>
            <a:r>
              <a:rPr lang="en-US" sz="20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 (show pools/stats)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b="1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Envoy</a:t>
            </a:r>
            <a:r>
              <a:rPr lang="en-US" sz="20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ru-RU" sz="20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прокси для </a:t>
            </a:r>
            <a:r>
              <a:rPr lang="en-US" sz="2000" dirty="0" err="1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postgres</a:t>
            </a:r>
            <a:r>
              <a:rPr lang="en-US" sz="2000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:</a:t>
            </a:r>
            <a:r>
              <a:rPr lang="en-US" sz="20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US" sz="2000" u="sng" dirty="0">
                <a:latin typeface="Roboto" panose="020B0604020202020204" charset="0"/>
                <a:ea typeface="Roboto" panose="020B0604020202020204" charset="0"/>
                <a:hlinkClick r:id="rId3"/>
              </a:rPr>
              <a:t>https://</a:t>
            </a:r>
            <a:r>
              <a:rPr lang="en-US" sz="2000" u="sng" dirty="0" smtClean="0">
                <a:latin typeface="Roboto" panose="020B0604020202020204" charset="0"/>
                <a:ea typeface="Roboto" panose="020B0604020202020204" charset="0"/>
                <a:hlinkClick r:id="rId3"/>
              </a:rPr>
              <a:t>www.envoyproxy.io/docs/envoy/latest/configuration/listeners/network_filters/postgres_proxy_filter.html</a:t>
            </a:r>
            <a:endParaRPr lang="ru-RU" sz="2000" u="sng" dirty="0" smtClean="0">
              <a:latin typeface="Roboto" panose="020B0604020202020204" charset="0"/>
              <a:ea typeface="Roboto" panose="020B0604020202020204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ru-RU" sz="20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Анализ метрик с сегментов (</a:t>
            </a:r>
            <a:r>
              <a:rPr lang="en-US" sz="2000" dirty="0" err="1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pg_statio_user_tables</a:t>
            </a:r>
            <a:r>
              <a:rPr lang="en-US" sz="2000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, </a:t>
            </a:r>
            <a:r>
              <a:rPr lang="en-US" sz="2000" dirty="0" err="1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pg_stat_user_tables</a:t>
            </a:r>
            <a:r>
              <a:rPr lang="ru-RU" sz="20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)</a:t>
            </a:r>
            <a:r>
              <a:rPr lang="en-US" sz="20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 – </a:t>
            </a:r>
            <a:r>
              <a:rPr lang="en-US" sz="2000" dirty="0" err="1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s</a:t>
            </a:r>
            <a:r>
              <a:rPr lang="en-US" sz="2000" dirty="0" err="1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eq</a:t>
            </a:r>
            <a:r>
              <a:rPr lang="en-US" sz="20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 scans</a:t>
            </a:r>
            <a:r>
              <a:rPr lang="ru-RU" sz="20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 и </a:t>
            </a:r>
            <a:r>
              <a:rPr lang="en-US" sz="20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heap blocks read</a:t>
            </a:r>
            <a:endParaRPr lang="ru-RU" sz="2000" u="sng" dirty="0">
              <a:latin typeface="Roboto" panose="020B0604020202020204" charset="0"/>
              <a:ea typeface="Robot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614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67"/>
          <p:cNvSpPr txBox="1">
            <a:spLocks noGrp="1"/>
          </p:cNvSpPr>
          <p:nvPr>
            <p:ph type="sldNum" idx="12"/>
          </p:nvPr>
        </p:nvSpPr>
        <p:spPr>
          <a:xfrm>
            <a:off x="8402400" y="4660200"/>
            <a:ext cx="544050" cy="27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" sz="1100"/>
              <a:t>35</a:t>
            </a:fld>
            <a:endParaRPr sz="1100"/>
          </a:p>
        </p:txBody>
      </p:sp>
      <p:sp>
        <p:nvSpPr>
          <p:cNvPr id="619" name="Google Shape;619;p67"/>
          <p:cNvSpPr txBox="1">
            <a:spLocks noGrp="1"/>
          </p:cNvSpPr>
          <p:nvPr>
            <p:ph type="title"/>
          </p:nvPr>
        </p:nvSpPr>
        <p:spPr>
          <a:xfrm>
            <a:off x="463199" y="3077100"/>
            <a:ext cx="4932450" cy="587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700"/>
              <a:buNone/>
            </a:pPr>
            <a:r>
              <a:rPr lang="ru" sz="3600" b="1" dirty="0">
                <a:latin typeface="Roboto"/>
                <a:ea typeface="Roboto"/>
                <a:cs typeface="Roboto"/>
                <a:sym typeface="Roboto"/>
              </a:rPr>
              <a:t>Подводим итоги</a:t>
            </a:r>
            <a:endParaRPr sz="18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68"/>
          <p:cNvSpPr txBox="1">
            <a:spLocks noGrp="1"/>
          </p:cNvSpPr>
          <p:nvPr>
            <p:ph type="title"/>
          </p:nvPr>
        </p:nvSpPr>
        <p:spPr>
          <a:xfrm>
            <a:off x="395206" y="302559"/>
            <a:ext cx="8422875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ru-RU" sz="2700" dirty="0" err="1" smtClean="0"/>
              <a:t>Инсайты</a:t>
            </a:r>
            <a:r>
              <a:rPr lang="en-US" sz="2700" dirty="0" smtClean="0"/>
              <a:t> </a:t>
            </a:r>
            <a:r>
              <a:rPr lang="ru-RU" sz="2700" dirty="0" smtClean="0"/>
              <a:t>и выводы</a:t>
            </a:r>
            <a:endParaRPr sz="2700" dirty="0"/>
          </a:p>
        </p:txBody>
      </p:sp>
      <p:sp>
        <p:nvSpPr>
          <p:cNvPr id="626" name="Google Shape;626;p68"/>
          <p:cNvSpPr txBox="1">
            <a:spLocks noGrp="1"/>
          </p:cNvSpPr>
          <p:nvPr>
            <p:ph type="sldNum" idx="12"/>
          </p:nvPr>
        </p:nvSpPr>
        <p:spPr>
          <a:xfrm>
            <a:off x="8402400" y="4660200"/>
            <a:ext cx="544050" cy="27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" sz="1100"/>
              <a:t>36</a:t>
            </a:fld>
            <a:endParaRPr sz="1100"/>
          </a:p>
        </p:txBody>
      </p:sp>
      <p:sp>
        <p:nvSpPr>
          <p:cNvPr id="5" name="Прямоугольник 4"/>
          <p:cNvSpPr/>
          <p:nvPr/>
        </p:nvSpPr>
        <p:spPr>
          <a:xfrm>
            <a:off x="395206" y="906562"/>
            <a:ext cx="858369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chemeClr val="tx1"/>
              </a:buClr>
            </a:pPr>
            <a:r>
              <a:rPr lang="ru-RU" sz="24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С помощью хорошо настроенных инструментов мониторинга можно:</a:t>
            </a:r>
          </a:p>
          <a:p>
            <a:pPr>
              <a:buClr>
                <a:schemeClr val="tx1"/>
              </a:buClr>
            </a:pPr>
            <a:endParaRPr lang="ru-RU" sz="2400" dirty="0" smtClean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ru-RU" sz="24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Быстро находить </a:t>
            </a:r>
            <a:r>
              <a:rPr lang="ru-RU" sz="2400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кривые </a:t>
            </a:r>
            <a:r>
              <a:rPr lang="ru-RU" sz="24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запросы и юзеров </a:t>
            </a:r>
            <a:r>
              <a:rPr lang="ru-RU" sz="2400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которые </a:t>
            </a:r>
            <a:r>
              <a:rPr lang="ru-RU" sz="24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их написали</a:t>
            </a:r>
            <a:endParaRPr lang="ru-RU" sz="2400" dirty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1354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68"/>
          <p:cNvSpPr txBox="1">
            <a:spLocks noGrp="1"/>
          </p:cNvSpPr>
          <p:nvPr>
            <p:ph type="title"/>
          </p:nvPr>
        </p:nvSpPr>
        <p:spPr>
          <a:xfrm>
            <a:off x="395206" y="302559"/>
            <a:ext cx="8422875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ru-RU" sz="2700" dirty="0" err="1" smtClean="0"/>
              <a:t>Инсайты</a:t>
            </a:r>
            <a:r>
              <a:rPr lang="en-US" sz="2700" dirty="0" smtClean="0"/>
              <a:t> </a:t>
            </a:r>
            <a:r>
              <a:rPr lang="ru-RU" sz="2700" dirty="0" smtClean="0"/>
              <a:t>и выводы</a:t>
            </a:r>
            <a:endParaRPr sz="2700" dirty="0"/>
          </a:p>
        </p:txBody>
      </p:sp>
      <p:sp>
        <p:nvSpPr>
          <p:cNvPr id="626" name="Google Shape;626;p68"/>
          <p:cNvSpPr txBox="1">
            <a:spLocks noGrp="1"/>
          </p:cNvSpPr>
          <p:nvPr>
            <p:ph type="sldNum" idx="12"/>
          </p:nvPr>
        </p:nvSpPr>
        <p:spPr>
          <a:xfrm>
            <a:off x="8402400" y="4660200"/>
            <a:ext cx="544050" cy="27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" sz="1100"/>
              <a:t>37</a:t>
            </a:fld>
            <a:endParaRPr sz="1100"/>
          </a:p>
        </p:txBody>
      </p:sp>
      <p:sp>
        <p:nvSpPr>
          <p:cNvPr id="5" name="Прямоугольник 4"/>
          <p:cNvSpPr/>
          <p:nvPr/>
        </p:nvSpPr>
        <p:spPr>
          <a:xfrm>
            <a:off x="395206" y="906562"/>
            <a:ext cx="858369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chemeClr val="tx1"/>
              </a:buClr>
            </a:pPr>
            <a:r>
              <a:rPr lang="ru-RU" sz="24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С помощью хорошо настроенных инструментов мониторинга можно:</a:t>
            </a:r>
          </a:p>
          <a:p>
            <a:pPr>
              <a:buClr>
                <a:schemeClr val="tx1"/>
              </a:buClr>
            </a:pPr>
            <a:endParaRPr lang="ru-RU" sz="2400" dirty="0" smtClean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ru-RU" sz="24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Быстро находить </a:t>
            </a:r>
            <a:r>
              <a:rPr lang="ru-RU" sz="2400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кривые </a:t>
            </a:r>
            <a:r>
              <a:rPr lang="ru-RU" sz="24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запросы и юзеров </a:t>
            </a:r>
            <a:r>
              <a:rPr lang="ru-RU" sz="2400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которые </a:t>
            </a:r>
            <a:r>
              <a:rPr lang="ru-RU" sz="24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их написали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ru-RU" sz="24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Находить перекосы </a:t>
            </a:r>
            <a:r>
              <a:rPr lang="ru-RU" sz="2400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в раскладке </a:t>
            </a:r>
            <a:r>
              <a:rPr lang="ru-RU" sz="24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данных</a:t>
            </a:r>
            <a:endParaRPr lang="ru-RU" sz="2400" dirty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3096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68"/>
          <p:cNvSpPr txBox="1">
            <a:spLocks noGrp="1"/>
          </p:cNvSpPr>
          <p:nvPr>
            <p:ph type="title"/>
          </p:nvPr>
        </p:nvSpPr>
        <p:spPr>
          <a:xfrm>
            <a:off x="395206" y="302559"/>
            <a:ext cx="8422875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ru-RU" sz="2700" dirty="0" err="1" smtClean="0"/>
              <a:t>Инсайты</a:t>
            </a:r>
            <a:r>
              <a:rPr lang="en-US" sz="2700" dirty="0" smtClean="0"/>
              <a:t> </a:t>
            </a:r>
            <a:r>
              <a:rPr lang="ru-RU" sz="2700" dirty="0" smtClean="0"/>
              <a:t>и выводы</a:t>
            </a:r>
            <a:endParaRPr sz="2700" dirty="0"/>
          </a:p>
        </p:txBody>
      </p:sp>
      <p:sp>
        <p:nvSpPr>
          <p:cNvPr id="626" name="Google Shape;626;p68"/>
          <p:cNvSpPr txBox="1">
            <a:spLocks noGrp="1"/>
          </p:cNvSpPr>
          <p:nvPr>
            <p:ph type="sldNum" idx="12"/>
          </p:nvPr>
        </p:nvSpPr>
        <p:spPr>
          <a:xfrm>
            <a:off x="8402400" y="4660200"/>
            <a:ext cx="544050" cy="27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" sz="1100"/>
              <a:t>38</a:t>
            </a:fld>
            <a:endParaRPr sz="1100"/>
          </a:p>
        </p:txBody>
      </p:sp>
      <p:sp>
        <p:nvSpPr>
          <p:cNvPr id="5" name="Прямоугольник 4"/>
          <p:cNvSpPr/>
          <p:nvPr/>
        </p:nvSpPr>
        <p:spPr>
          <a:xfrm>
            <a:off x="395206" y="906562"/>
            <a:ext cx="8583694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chemeClr val="tx1"/>
              </a:buClr>
            </a:pPr>
            <a:r>
              <a:rPr lang="ru-RU" sz="24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С помощью хорошо настроенных инструментов мониторинга можно:</a:t>
            </a:r>
          </a:p>
          <a:p>
            <a:pPr>
              <a:buClr>
                <a:schemeClr val="tx1"/>
              </a:buClr>
            </a:pPr>
            <a:endParaRPr lang="ru-RU" sz="2400" dirty="0" smtClean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ru-RU" sz="24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Быстро находить </a:t>
            </a:r>
            <a:r>
              <a:rPr lang="ru-RU" sz="2400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кривые </a:t>
            </a:r>
            <a:r>
              <a:rPr lang="ru-RU" sz="24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запросы и юзеров </a:t>
            </a:r>
            <a:r>
              <a:rPr lang="ru-RU" sz="2400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которые </a:t>
            </a:r>
            <a:r>
              <a:rPr lang="ru-RU" sz="24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их написали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ru-RU" sz="24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Находить перекосы </a:t>
            </a:r>
            <a:r>
              <a:rPr lang="ru-RU" sz="2400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в раскладке данных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Находить наиболее популярные </a:t>
            </a:r>
            <a:r>
              <a:rPr lang="ru-RU" sz="24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данные и </a:t>
            </a:r>
            <a:r>
              <a:rPr lang="ru-RU" sz="2400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строить по ним </a:t>
            </a:r>
            <a:r>
              <a:rPr lang="ru-RU" sz="24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витрины</a:t>
            </a:r>
            <a:endParaRPr lang="ru-RU" sz="2400" dirty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6959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68"/>
          <p:cNvSpPr txBox="1">
            <a:spLocks noGrp="1"/>
          </p:cNvSpPr>
          <p:nvPr>
            <p:ph type="title"/>
          </p:nvPr>
        </p:nvSpPr>
        <p:spPr>
          <a:xfrm>
            <a:off x="395206" y="302559"/>
            <a:ext cx="8422875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ru-RU" sz="2700" dirty="0" err="1" smtClean="0"/>
              <a:t>Инсайты</a:t>
            </a:r>
            <a:r>
              <a:rPr lang="en-US" sz="2700" dirty="0" smtClean="0"/>
              <a:t> </a:t>
            </a:r>
            <a:r>
              <a:rPr lang="ru-RU" sz="2700" dirty="0" smtClean="0"/>
              <a:t>и выводы</a:t>
            </a:r>
            <a:endParaRPr sz="2700" dirty="0"/>
          </a:p>
        </p:txBody>
      </p:sp>
      <p:sp>
        <p:nvSpPr>
          <p:cNvPr id="626" name="Google Shape;626;p68"/>
          <p:cNvSpPr txBox="1">
            <a:spLocks noGrp="1"/>
          </p:cNvSpPr>
          <p:nvPr>
            <p:ph type="sldNum" idx="12"/>
          </p:nvPr>
        </p:nvSpPr>
        <p:spPr>
          <a:xfrm>
            <a:off x="8402400" y="4660200"/>
            <a:ext cx="544050" cy="27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" sz="1100"/>
              <a:t>39</a:t>
            </a:fld>
            <a:endParaRPr sz="1100"/>
          </a:p>
        </p:txBody>
      </p:sp>
      <p:sp>
        <p:nvSpPr>
          <p:cNvPr id="5" name="Прямоугольник 4"/>
          <p:cNvSpPr/>
          <p:nvPr/>
        </p:nvSpPr>
        <p:spPr>
          <a:xfrm>
            <a:off x="395206" y="906562"/>
            <a:ext cx="858369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ru-RU" sz="24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Создать инструмент </a:t>
            </a:r>
            <a:r>
              <a:rPr lang="ru-RU" sz="2400" dirty="0" err="1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геймификации</a:t>
            </a:r>
            <a:r>
              <a:rPr lang="ru-RU" sz="24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 (медальки, </a:t>
            </a:r>
            <a:r>
              <a:rPr lang="en-US" sz="24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gold status, </a:t>
            </a:r>
            <a:r>
              <a:rPr lang="en-US" sz="2400" dirty="0" err="1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etc</a:t>
            </a:r>
            <a:r>
              <a:rPr lang="ru-RU" sz="24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)</a:t>
            </a:r>
            <a:endParaRPr lang="ru-RU" sz="2400" dirty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2928" y="1737559"/>
            <a:ext cx="3087429" cy="3076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837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35"/>
          <p:cNvSpPr txBox="1">
            <a:spLocks noGrp="1"/>
          </p:cNvSpPr>
          <p:nvPr>
            <p:ph type="title"/>
          </p:nvPr>
        </p:nvSpPr>
        <p:spPr>
          <a:xfrm>
            <a:off x="395206" y="302559"/>
            <a:ext cx="8422875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ru" sz="2400"/>
              <a:t>Архитектура</a:t>
            </a:r>
            <a:endParaRPr sz="2400"/>
          </a:p>
        </p:txBody>
      </p:sp>
      <p:sp>
        <p:nvSpPr>
          <p:cNvPr id="363" name="Google Shape;363;p35"/>
          <p:cNvSpPr txBox="1">
            <a:spLocks noGrp="1"/>
          </p:cNvSpPr>
          <p:nvPr>
            <p:ph type="sldNum" idx="12"/>
          </p:nvPr>
        </p:nvSpPr>
        <p:spPr>
          <a:xfrm>
            <a:off x="8402400" y="4660200"/>
            <a:ext cx="544050" cy="27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" sz="1100"/>
              <a:t>4</a:t>
            </a:fld>
            <a:endParaRPr sz="110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787" y="938510"/>
            <a:ext cx="6581442" cy="41345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68"/>
          <p:cNvSpPr txBox="1">
            <a:spLocks noGrp="1"/>
          </p:cNvSpPr>
          <p:nvPr>
            <p:ph type="title"/>
          </p:nvPr>
        </p:nvSpPr>
        <p:spPr>
          <a:xfrm>
            <a:off x="395206" y="302559"/>
            <a:ext cx="8422875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ru-RU" sz="2700" dirty="0" err="1" smtClean="0"/>
              <a:t>Инсайты</a:t>
            </a:r>
            <a:r>
              <a:rPr lang="en-US" sz="2700" dirty="0" smtClean="0"/>
              <a:t> </a:t>
            </a:r>
            <a:r>
              <a:rPr lang="ru-RU" sz="2700" dirty="0" smtClean="0"/>
              <a:t>и выводы</a:t>
            </a:r>
            <a:endParaRPr sz="2700" dirty="0"/>
          </a:p>
        </p:txBody>
      </p:sp>
      <p:sp>
        <p:nvSpPr>
          <p:cNvPr id="626" name="Google Shape;626;p68"/>
          <p:cNvSpPr txBox="1">
            <a:spLocks noGrp="1"/>
          </p:cNvSpPr>
          <p:nvPr>
            <p:ph type="sldNum" idx="12"/>
          </p:nvPr>
        </p:nvSpPr>
        <p:spPr>
          <a:xfrm>
            <a:off x="8402400" y="4660200"/>
            <a:ext cx="544050" cy="27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" sz="1100"/>
              <a:t>40</a:t>
            </a:fld>
            <a:endParaRPr sz="1100"/>
          </a:p>
        </p:txBody>
      </p:sp>
      <p:sp>
        <p:nvSpPr>
          <p:cNvPr id="5" name="Прямоугольник 4"/>
          <p:cNvSpPr/>
          <p:nvPr/>
        </p:nvSpPr>
        <p:spPr>
          <a:xfrm>
            <a:off x="395206" y="906562"/>
            <a:ext cx="858369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ru-RU" sz="24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Создать свой аналог </a:t>
            </a:r>
            <a:r>
              <a:rPr lang="en-US" sz="2400" dirty="0" err="1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BigQuery</a:t>
            </a:r>
            <a:r>
              <a:rPr lang="ru-RU" sz="24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 – </a:t>
            </a:r>
            <a:r>
              <a:rPr lang="ru-RU" sz="2400" dirty="0" err="1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расчитывать</a:t>
            </a:r>
            <a:r>
              <a:rPr lang="ru-RU" sz="24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 стоимость запросов на основе сгенерированной нагрузки на класте</a:t>
            </a:r>
            <a:r>
              <a:rPr lang="ru-RU" sz="2400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р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06" y="2623025"/>
            <a:ext cx="5057775" cy="200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645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72"/>
          <p:cNvSpPr txBox="1">
            <a:spLocks noGrp="1"/>
          </p:cNvSpPr>
          <p:nvPr>
            <p:ph type="title"/>
          </p:nvPr>
        </p:nvSpPr>
        <p:spPr>
          <a:xfrm>
            <a:off x="395206" y="302559"/>
            <a:ext cx="8422875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Light"/>
              <a:buNone/>
            </a:pPr>
            <a:r>
              <a:rPr lang="ru" sz="1100" dirty="0"/>
              <a:t>Спасибо за внимание!</a:t>
            </a:r>
            <a:endParaRPr sz="1100" dirty="0"/>
          </a:p>
        </p:txBody>
      </p:sp>
      <p:sp>
        <p:nvSpPr>
          <p:cNvPr id="657" name="Google Shape;657;p72"/>
          <p:cNvSpPr txBox="1">
            <a:spLocks noGrp="1"/>
          </p:cNvSpPr>
          <p:nvPr>
            <p:ph type="sldNum" idx="12"/>
          </p:nvPr>
        </p:nvSpPr>
        <p:spPr>
          <a:xfrm>
            <a:off x="8402400" y="4660200"/>
            <a:ext cx="544050" cy="27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ru" sz="1100"/>
              <a:t>41</a:t>
            </a:fld>
            <a:endParaRPr sz="1100"/>
          </a:p>
        </p:txBody>
      </p:sp>
      <p:pic>
        <p:nvPicPr>
          <p:cNvPr id="658" name="Google Shape;658;p72" descr="A person wearing a suit and tie&#10;&#10;Description generated with very high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5206" y="1141811"/>
            <a:ext cx="1601626" cy="1719500"/>
          </a:xfrm>
          <a:prstGeom prst="rect">
            <a:avLst/>
          </a:prstGeom>
          <a:noFill/>
          <a:ln>
            <a:noFill/>
          </a:ln>
        </p:spPr>
      </p:pic>
      <p:sp>
        <p:nvSpPr>
          <p:cNvPr id="659" name="Google Shape;659;p72"/>
          <p:cNvSpPr txBox="1">
            <a:spLocks noGrp="1"/>
          </p:cNvSpPr>
          <p:nvPr>
            <p:ph type="body" idx="1"/>
          </p:nvPr>
        </p:nvSpPr>
        <p:spPr>
          <a:xfrm>
            <a:off x="395206" y="2877604"/>
            <a:ext cx="2187974" cy="8219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 lnSpcReduction="10000"/>
          </a:bodyPr>
          <a:lstStyle/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endParaRPr sz="10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" sz="1100" dirty="0">
                <a:latin typeface="Roboto"/>
                <a:ea typeface="Roboto"/>
                <a:cs typeface="Roboto"/>
                <a:sym typeface="Roboto"/>
              </a:rPr>
              <a:t>Дмитрий Ибрагимов</a:t>
            </a:r>
            <a:endParaRPr sz="1100" dirty="0"/>
          </a:p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endParaRPr sz="9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ru" sz="900" dirty="0">
                <a:latin typeface="Roboto"/>
                <a:ea typeface="Roboto"/>
                <a:cs typeface="Roboto"/>
                <a:sym typeface="Roboto"/>
              </a:rPr>
              <a:t>Data Platform Site Reliability Engineer</a:t>
            </a:r>
            <a:endParaRPr sz="9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endParaRPr sz="9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ru" sz="900" u="sng" dirty="0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Dmitry.Ibragimov@leroymerlin.ru</a:t>
            </a:r>
            <a:endParaRPr sz="9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endParaRPr sz="9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ru" sz="900" dirty="0">
                <a:latin typeface="Roboto"/>
                <a:ea typeface="Roboto"/>
                <a:cs typeface="Roboto"/>
                <a:sym typeface="Roboto"/>
              </a:rPr>
              <a:t>Github/telegram: @diarworld</a:t>
            </a:r>
            <a:endParaRPr sz="9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endParaRPr sz="24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60" name="Google Shape;660;p72"/>
          <p:cNvSpPr/>
          <p:nvPr/>
        </p:nvSpPr>
        <p:spPr>
          <a:xfrm>
            <a:off x="3377928" y="897625"/>
            <a:ext cx="3610500" cy="37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6000" b="1" i="0" u="none" strike="noStrike" cap="none">
                <a:solidFill>
                  <a:srgbClr val="D8D8D8"/>
                </a:solidFill>
                <a:latin typeface="Roboto"/>
                <a:ea typeface="Roboto"/>
                <a:cs typeface="Roboto"/>
                <a:sym typeface="Roboto"/>
              </a:rPr>
              <a:t>IN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6000" b="1" i="0" u="none" strike="noStrike" cap="none">
                <a:solidFill>
                  <a:srgbClr val="3E5B1D"/>
                </a:solidFill>
                <a:latin typeface="Roboto"/>
                <a:ea typeface="Roboto"/>
                <a:cs typeface="Roboto"/>
                <a:sym typeface="Roboto"/>
              </a:rPr>
              <a:t>DATA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6000" b="1" i="0" u="none" strike="noStrike" cap="none">
                <a:solidFill>
                  <a:srgbClr val="D8D8D8"/>
                </a:solidFill>
                <a:latin typeface="Roboto"/>
                <a:ea typeface="Roboto"/>
                <a:cs typeface="Roboto"/>
                <a:sym typeface="Roboto"/>
              </a:rPr>
              <a:t>WE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6000" b="1" i="0" u="none" strike="noStrike" cap="none">
                <a:solidFill>
                  <a:srgbClr val="D8D8D8"/>
                </a:solidFill>
                <a:latin typeface="Roboto"/>
                <a:ea typeface="Roboto"/>
                <a:cs typeface="Roboto"/>
                <a:sym typeface="Roboto"/>
              </a:rPr>
              <a:t>TRUST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35"/>
          <p:cNvSpPr txBox="1">
            <a:spLocks noGrp="1"/>
          </p:cNvSpPr>
          <p:nvPr>
            <p:ph type="title"/>
          </p:nvPr>
        </p:nvSpPr>
        <p:spPr>
          <a:xfrm>
            <a:off x="395206" y="302559"/>
            <a:ext cx="8422875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ru" sz="2400"/>
              <a:t>Архитектура</a:t>
            </a:r>
            <a:endParaRPr sz="2400"/>
          </a:p>
        </p:txBody>
      </p:sp>
      <p:sp>
        <p:nvSpPr>
          <p:cNvPr id="363" name="Google Shape;363;p35"/>
          <p:cNvSpPr txBox="1">
            <a:spLocks noGrp="1"/>
          </p:cNvSpPr>
          <p:nvPr>
            <p:ph type="sldNum" idx="12"/>
          </p:nvPr>
        </p:nvSpPr>
        <p:spPr>
          <a:xfrm>
            <a:off x="8402400" y="4660200"/>
            <a:ext cx="544050" cy="27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" sz="1100"/>
              <a:t>5</a:t>
            </a:fld>
            <a:endParaRPr sz="1100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58" y="981635"/>
            <a:ext cx="8981157" cy="4040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241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35"/>
          <p:cNvSpPr txBox="1">
            <a:spLocks noGrp="1"/>
          </p:cNvSpPr>
          <p:nvPr>
            <p:ph type="title"/>
          </p:nvPr>
        </p:nvSpPr>
        <p:spPr>
          <a:xfrm>
            <a:off x="395206" y="302559"/>
            <a:ext cx="8422875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ru" sz="2400" dirty="0" smtClean="0"/>
              <a:t>Архитектура мониторинга</a:t>
            </a:r>
            <a:endParaRPr sz="2400" dirty="0"/>
          </a:p>
        </p:txBody>
      </p:sp>
      <p:sp>
        <p:nvSpPr>
          <p:cNvPr id="363" name="Google Shape;363;p35"/>
          <p:cNvSpPr txBox="1">
            <a:spLocks noGrp="1"/>
          </p:cNvSpPr>
          <p:nvPr>
            <p:ph type="sldNum" idx="12"/>
          </p:nvPr>
        </p:nvSpPr>
        <p:spPr>
          <a:xfrm>
            <a:off x="8402400" y="4660200"/>
            <a:ext cx="544050" cy="27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" sz="1100"/>
              <a:t>6</a:t>
            </a:fld>
            <a:endParaRPr sz="110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475" y="1126812"/>
            <a:ext cx="6320336" cy="367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492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36"/>
          <p:cNvSpPr txBox="1">
            <a:spLocks noGrp="1"/>
          </p:cNvSpPr>
          <p:nvPr>
            <p:ph type="title"/>
          </p:nvPr>
        </p:nvSpPr>
        <p:spPr>
          <a:xfrm>
            <a:off x="395206" y="302559"/>
            <a:ext cx="8422875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ru-RU" sz="2400" dirty="0" smtClean="0"/>
              <a:t>Базовые метрики</a:t>
            </a:r>
            <a:endParaRPr sz="2400" dirty="0"/>
          </a:p>
        </p:txBody>
      </p:sp>
      <p:sp>
        <p:nvSpPr>
          <p:cNvPr id="371" name="Google Shape;371;p36"/>
          <p:cNvSpPr txBox="1">
            <a:spLocks noGrp="1"/>
          </p:cNvSpPr>
          <p:nvPr>
            <p:ph type="sldNum" idx="12"/>
          </p:nvPr>
        </p:nvSpPr>
        <p:spPr>
          <a:xfrm>
            <a:off x="8402400" y="4660200"/>
            <a:ext cx="544050" cy="27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" sz="1100"/>
              <a:t>7</a:t>
            </a:fld>
            <a:endParaRPr sz="1100"/>
          </a:p>
        </p:txBody>
      </p:sp>
      <p:sp>
        <p:nvSpPr>
          <p:cNvPr id="2" name="Прямоугольник 1"/>
          <p:cNvSpPr/>
          <p:nvPr/>
        </p:nvSpPr>
        <p:spPr>
          <a:xfrm>
            <a:off x="395206" y="940429"/>
            <a:ext cx="8517019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chemeClr val="tx1"/>
              </a:buClr>
            </a:pPr>
            <a:r>
              <a:rPr lang="ru-RU" sz="18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Собираем с помощью стандартного </a:t>
            </a:r>
            <a:r>
              <a:rPr lang="en-US" sz="1800" b="1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node-exporter</a:t>
            </a:r>
            <a:r>
              <a:rPr lang="en-US" sz="18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:</a:t>
            </a:r>
          </a:p>
          <a:p>
            <a:pPr>
              <a:buClr>
                <a:schemeClr val="tx1"/>
              </a:buClr>
            </a:pPr>
            <a:r>
              <a:rPr lang="en-US" sz="1800" dirty="0">
                <a:solidFill>
                  <a:schemeClr val="tx1"/>
                </a:solidFill>
                <a:latin typeface="Consolas" panose="020B0609020204030204" pitchFamily="49" charset="0"/>
                <a:ea typeface="Roboto" panose="020B0604020202020204" charset="0"/>
                <a:hlinkClick r:id="rId3"/>
              </a:rPr>
              <a:t>https://</a:t>
            </a:r>
            <a:r>
              <a:rPr lang="en-US" sz="1800" dirty="0" smtClean="0">
                <a:solidFill>
                  <a:schemeClr val="tx1"/>
                </a:solidFill>
                <a:latin typeface="Consolas" panose="020B0609020204030204" pitchFamily="49" charset="0"/>
                <a:ea typeface="Roboto" panose="020B0604020202020204" charset="0"/>
                <a:hlinkClick r:id="rId3"/>
              </a:rPr>
              <a:t>github.com/prometheus/node_exporter</a:t>
            </a:r>
            <a:endParaRPr lang="en-US" sz="1800" dirty="0" smtClean="0">
              <a:solidFill>
                <a:schemeClr val="tx1"/>
              </a:solidFill>
              <a:latin typeface="Consolas" panose="020B0609020204030204" pitchFamily="49" charset="0"/>
              <a:ea typeface="Roboto" panose="020B0604020202020204" charset="0"/>
            </a:endParaRPr>
          </a:p>
          <a:p>
            <a:pPr>
              <a:buClr>
                <a:schemeClr val="tx1"/>
              </a:buClr>
            </a:pPr>
            <a:endParaRPr lang="en-US" sz="1800" dirty="0" smtClean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</a:endParaRPr>
          </a:p>
          <a:p>
            <a:pPr>
              <a:buClr>
                <a:schemeClr val="tx1"/>
              </a:buClr>
            </a:pPr>
            <a:r>
              <a:rPr lang="ru-RU" sz="18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В </a:t>
            </a:r>
            <a:r>
              <a:rPr lang="ru-RU" sz="1800" dirty="0" err="1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графане</a:t>
            </a:r>
            <a:r>
              <a:rPr lang="ru-RU" sz="18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ru-RU" sz="1800" dirty="0" err="1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дашборд</a:t>
            </a:r>
            <a:r>
              <a:rPr lang="ru-RU" sz="18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US" sz="1800" b="1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Node Exporter Full</a:t>
            </a:r>
            <a:r>
              <a:rPr lang="en-US" sz="1800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:</a:t>
            </a:r>
            <a:endParaRPr lang="en-US" sz="1800" dirty="0" smtClean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</a:endParaRPr>
          </a:p>
          <a:p>
            <a:pPr>
              <a:buClr>
                <a:schemeClr val="tx1"/>
              </a:buClr>
            </a:pPr>
            <a:r>
              <a:rPr lang="en-US" sz="1800" dirty="0" smtClean="0">
                <a:solidFill>
                  <a:schemeClr val="tx1"/>
                </a:solidFill>
                <a:latin typeface="Consolas" panose="020B0609020204030204" pitchFamily="49" charset="0"/>
                <a:ea typeface="Roboto" panose="020B0604020202020204" charset="0"/>
                <a:hlinkClick r:id="rId4"/>
              </a:rPr>
              <a:t>https</a:t>
            </a:r>
            <a:r>
              <a:rPr lang="en-US" sz="1800" dirty="0">
                <a:solidFill>
                  <a:schemeClr val="tx1"/>
                </a:solidFill>
                <a:latin typeface="Consolas" panose="020B0609020204030204" pitchFamily="49" charset="0"/>
                <a:ea typeface="Roboto" panose="020B0604020202020204" charset="0"/>
                <a:hlinkClick r:id="rId4"/>
              </a:rPr>
              <a:t>://</a:t>
            </a:r>
            <a:r>
              <a:rPr lang="en-US" sz="1800" dirty="0" smtClean="0">
                <a:solidFill>
                  <a:schemeClr val="tx1"/>
                </a:solidFill>
                <a:latin typeface="Consolas" panose="020B0609020204030204" pitchFamily="49" charset="0"/>
                <a:ea typeface="Roboto" panose="020B0604020202020204" charset="0"/>
                <a:hlinkClick r:id="rId4"/>
              </a:rPr>
              <a:t>grafana.com/grafana/dashboards/1860</a:t>
            </a:r>
            <a:endParaRPr lang="en-US" sz="1800" dirty="0" smtClean="0">
              <a:solidFill>
                <a:schemeClr val="tx1"/>
              </a:solidFill>
              <a:latin typeface="Consolas" panose="020B0609020204030204" pitchFamily="49" charset="0"/>
              <a:ea typeface="Roboto" panose="020B0604020202020204" charset="0"/>
            </a:endParaRPr>
          </a:p>
          <a:p>
            <a:pPr>
              <a:buClr>
                <a:schemeClr val="tx1"/>
              </a:buClr>
            </a:pPr>
            <a:endParaRPr lang="en-US" sz="1800" dirty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</a:endParaRPr>
          </a:p>
          <a:p>
            <a:pPr>
              <a:buClr>
                <a:schemeClr val="tx1"/>
              </a:buClr>
            </a:pPr>
            <a:r>
              <a:rPr lang="ru-RU" sz="18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По интересующим нас метрикам нужно собрать свой </a:t>
            </a:r>
            <a:r>
              <a:rPr lang="ru-RU" sz="1800" b="1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агрегированный </a:t>
            </a:r>
            <a:r>
              <a:rPr lang="ru-RU" sz="1800" b="1" dirty="0" err="1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дашбор</a:t>
            </a:r>
            <a:r>
              <a:rPr lang="ru-RU" sz="1800" dirty="0" err="1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д</a:t>
            </a:r>
            <a:endParaRPr lang="ru-RU" sz="1800" dirty="0" smtClean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</a:endParaRPr>
          </a:p>
          <a:p>
            <a:pPr>
              <a:buClr>
                <a:schemeClr val="tx1"/>
              </a:buClr>
            </a:pPr>
            <a:endParaRPr lang="ru-RU" sz="1800" dirty="0" smtClean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CPU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Disks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Memory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IO (read/write</a:t>
            </a:r>
            <a:r>
              <a:rPr lang="en-US" sz="18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)</a:t>
            </a:r>
            <a:endParaRPr lang="en-US" sz="1800" dirty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36"/>
          <p:cNvSpPr txBox="1">
            <a:spLocks noGrp="1"/>
          </p:cNvSpPr>
          <p:nvPr>
            <p:ph type="title"/>
          </p:nvPr>
        </p:nvSpPr>
        <p:spPr>
          <a:xfrm>
            <a:off x="395206" y="302559"/>
            <a:ext cx="8422875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ru-RU" sz="2400" dirty="0" smtClean="0"/>
              <a:t>Базовые метрики</a:t>
            </a:r>
            <a:endParaRPr sz="2400" dirty="0"/>
          </a:p>
        </p:txBody>
      </p:sp>
      <p:sp>
        <p:nvSpPr>
          <p:cNvPr id="371" name="Google Shape;371;p36"/>
          <p:cNvSpPr txBox="1">
            <a:spLocks noGrp="1"/>
          </p:cNvSpPr>
          <p:nvPr>
            <p:ph type="sldNum" idx="12"/>
          </p:nvPr>
        </p:nvSpPr>
        <p:spPr>
          <a:xfrm>
            <a:off x="8402400" y="4660200"/>
            <a:ext cx="544050" cy="27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" sz="1100"/>
              <a:t>8</a:t>
            </a:fld>
            <a:endParaRPr sz="1100"/>
          </a:p>
        </p:txBody>
      </p:sp>
      <p:sp>
        <p:nvSpPr>
          <p:cNvPr id="2" name="Прямоугольник 1"/>
          <p:cNvSpPr/>
          <p:nvPr/>
        </p:nvSpPr>
        <p:spPr>
          <a:xfrm>
            <a:off x="395206" y="940429"/>
            <a:ext cx="96853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CPU</a:t>
            </a:r>
            <a:endParaRPr lang="en-US" sz="2000" dirty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340498" y="1309761"/>
            <a:ext cx="860595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err="1">
                <a:solidFill>
                  <a:schemeClr val="tx1"/>
                </a:solidFill>
                <a:latin typeface="Consolas" panose="020B0609020204030204" pitchFamily="49" charset="0"/>
              </a:rPr>
              <a:t>sort_desc</a:t>
            </a:r>
            <a:r>
              <a:rPr lang="ru-RU" dirty="0">
                <a:solidFill>
                  <a:schemeClr val="tx1"/>
                </a:solidFill>
                <a:latin typeface="Consolas" panose="020B0609020204030204" pitchFamily="49" charset="0"/>
              </a:rPr>
              <a:t>(1 - (</a:t>
            </a:r>
            <a:r>
              <a:rPr lang="ru-RU" dirty="0" err="1">
                <a:solidFill>
                  <a:schemeClr val="tx1"/>
                </a:solidFill>
                <a:latin typeface="Consolas" panose="020B0609020204030204" pitchFamily="49" charset="0"/>
              </a:rPr>
              <a:t>avg_over_time</a:t>
            </a:r>
            <a:r>
              <a:rPr lang="ru-RU" dirty="0">
                <a:solidFill>
                  <a:schemeClr val="tx1"/>
                </a:solidFill>
                <a:latin typeface="Consolas" panose="020B0609020204030204" pitchFamily="49" charset="0"/>
              </a:rPr>
              <a:t> (</a:t>
            </a:r>
            <a:r>
              <a:rPr lang="ru-RU" dirty="0" err="1">
                <a:solidFill>
                  <a:schemeClr val="tx1"/>
                </a:solidFill>
                <a:latin typeface="Consolas" panose="020B0609020204030204" pitchFamily="49" charset="0"/>
              </a:rPr>
              <a:t>avg</a:t>
            </a:r>
            <a:r>
              <a:rPr lang="ru-RU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ru-RU" dirty="0" err="1">
                <a:solidFill>
                  <a:schemeClr val="tx1"/>
                </a:solidFill>
                <a:latin typeface="Consolas" panose="020B0609020204030204" pitchFamily="49" charset="0"/>
              </a:rPr>
              <a:t>by</a:t>
            </a:r>
            <a:r>
              <a:rPr lang="ru-RU" dirty="0">
                <a:solidFill>
                  <a:schemeClr val="tx1"/>
                </a:solidFill>
                <a:latin typeface="Consolas" panose="020B0609020204030204" pitchFamily="49" charset="0"/>
              </a:rPr>
              <a:t> (</a:t>
            </a:r>
            <a:r>
              <a:rPr lang="ru-RU" dirty="0" err="1">
                <a:solidFill>
                  <a:schemeClr val="tx1"/>
                </a:solidFill>
                <a:latin typeface="Consolas" panose="020B0609020204030204" pitchFamily="49" charset="0"/>
              </a:rPr>
              <a:t>instance</a:t>
            </a:r>
            <a:r>
              <a:rPr lang="ru-RU" dirty="0">
                <a:solidFill>
                  <a:schemeClr val="tx1"/>
                </a:solidFill>
                <a:latin typeface="Consolas" panose="020B0609020204030204" pitchFamily="49" charset="0"/>
              </a:rPr>
              <a:t>) (</a:t>
            </a:r>
            <a:r>
              <a:rPr lang="ru-RU" dirty="0" err="1">
                <a:solidFill>
                  <a:schemeClr val="tx1"/>
                </a:solidFill>
                <a:latin typeface="Consolas" panose="020B0609020204030204" pitchFamily="49" charset="0"/>
              </a:rPr>
              <a:t>irate</a:t>
            </a:r>
            <a:r>
              <a:rPr lang="ru-RU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ru-RU" dirty="0" err="1">
                <a:solidFill>
                  <a:schemeClr val="tx1"/>
                </a:solidFill>
                <a:latin typeface="Consolas" panose="020B0609020204030204" pitchFamily="49" charset="0"/>
              </a:rPr>
              <a:t>node_cpu_seconds_total</a:t>
            </a:r>
            <a:r>
              <a:rPr lang="ru-RU" dirty="0">
                <a:solidFill>
                  <a:schemeClr val="tx1"/>
                </a:solidFill>
                <a:latin typeface="Consolas" panose="020B0609020204030204" pitchFamily="49" charset="0"/>
              </a:rPr>
              <a:t>{</a:t>
            </a:r>
            <a:r>
              <a:rPr lang="ru-RU" dirty="0" err="1">
                <a:solidFill>
                  <a:schemeClr val="tx1"/>
                </a:solidFill>
                <a:latin typeface="Consolas" panose="020B0609020204030204" pitchFamily="49" charset="0"/>
              </a:rPr>
              <a:t>instance</a:t>
            </a:r>
            <a:r>
              <a:rPr lang="ru-RU" dirty="0">
                <a:solidFill>
                  <a:schemeClr val="tx1"/>
                </a:solidFill>
                <a:latin typeface="Consolas" panose="020B0609020204030204" pitchFamily="49" charset="0"/>
              </a:rPr>
              <a:t>=~"p-</a:t>
            </a:r>
            <a:r>
              <a:rPr lang="ru-RU" dirty="0" err="1">
                <a:solidFill>
                  <a:schemeClr val="tx1"/>
                </a:solidFill>
                <a:latin typeface="Consolas" panose="020B0609020204030204" pitchFamily="49" charset="0"/>
              </a:rPr>
              <a:t>dtpl</a:t>
            </a:r>
            <a:r>
              <a:rPr lang="ru-RU" dirty="0">
                <a:solidFill>
                  <a:schemeClr val="tx1"/>
                </a:solidFill>
                <a:latin typeface="Consolas" panose="020B0609020204030204" pitchFamily="49" charset="0"/>
              </a:rPr>
              <a:t>-[</a:t>
            </a:r>
            <a:r>
              <a:rPr lang="ru-RU" dirty="0" err="1">
                <a:solidFill>
                  <a:schemeClr val="tx1"/>
                </a:solidFill>
                <a:latin typeface="Consolas" panose="020B0609020204030204" pitchFamily="49" charset="0"/>
              </a:rPr>
              <a:t>sm</a:t>
            </a:r>
            <a:r>
              <a:rPr lang="ru-RU" dirty="0">
                <a:solidFill>
                  <a:schemeClr val="tx1"/>
                </a:solidFill>
                <a:latin typeface="Consolas" panose="020B0609020204030204" pitchFamily="49" charset="0"/>
              </a:rPr>
              <a:t>]</a:t>
            </a:r>
            <a:r>
              <a:rPr lang="ru-RU" dirty="0" err="1">
                <a:solidFill>
                  <a:schemeClr val="tx1"/>
                </a:solidFill>
                <a:latin typeface="Consolas" panose="020B0609020204030204" pitchFamily="49" charset="0"/>
              </a:rPr>
              <a:t>dw</a:t>
            </a:r>
            <a:r>
              <a:rPr lang="ru-RU" dirty="0">
                <a:solidFill>
                  <a:schemeClr val="tx1"/>
                </a:solidFill>
                <a:latin typeface="Consolas" panose="020B0609020204030204" pitchFamily="49" charset="0"/>
              </a:rPr>
              <a:t>.*",</a:t>
            </a:r>
            <a:r>
              <a:rPr lang="ru-RU" dirty="0" err="1">
                <a:solidFill>
                  <a:schemeClr val="tx1"/>
                </a:solidFill>
                <a:latin typeface="Consolas" panose="020B0609020204030204" pitchFamily="49" charset="0"/>
              </a:rPr>
              <a:t>mode</a:t>
            </a:r>
            <a:r>
              <a:rPr lang="ru-RU" dirty="0">
                <a:solidFill>
                  <a:schemeClr val="tx1"/>
                </a:solidFill>
                <a:latin typeface="Consolas" panose="020B0609020204030204" pitchFamily="49" charset="0"/>
              </a:rPr>
              <a:t>="</a:t>
            </a:r>
            <a:r>
              <a:rPr lang="ru-RU" dirty="0" err="1">
                <a:solidFill>
                  <a:schemeClr val="tx1"/>
                </a:solidFill>
                <a:latin typeface="Consolas" panose="020B0609020204030204" pitchFamily="49" charset="0"/>
              </a:rPr>
              <a:t>idle</a:t>
            </a:r>
            <a:r>
              <a:rPr lang="ru-RU" dirty="0">
                <a:solidFill>
                  <a:schemeClr val="tx1"/>
                </a:solidFill>
                <a:latin typeface="Consolas" panose="020B0609020204030204" pitchFamily="49" charset="0"/>
              </a:rPr>
              <a:t>"}[1m])) </a:t>
            </a:r>
            <a:r>
              <a:rPr lang="ru-RU" dirty="0" smtClean="0">
                <a:solidFill>
                  <a:schemeClr val="tx1"/>
                </a:solidFill>
                <a:latin typeface="Consolas" panose="020B0609020204030204" pitchFamily="49" charset="0"/>
              </a:rPr>
              <a:t>[</a:t>
            </a:r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</a:rPr>
              <a:t>$period</a:t>
            </a:r>
            <a:r>
              <a:rPr lang="ru-RU" dirty="0" smtClean="0">
                <a:solidFill>
                  <a:schemeClr val="tx1"/>
                </a:solidFill>
                <a:latin typeface="Consolas" panose="020B0609020204030204" pitchFamily="49" charset="0"/>
              </a:rPr>
              <a:t>:1m</a:t>
            </a:r>
            <a:r>
              <a:rPr lang="ru-RU" dirty="0">
                <a:solidFill>
                  <a:schemeClr val="tx1"/>
                </a:solidFill>
                <a:latin typeface="Consolas" panose="020B0609020204030204" pitchFamily="49" charset="0"/>
              </a:rPr>
              <a:t>])))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206" y="2136809"/>
            <a:ext cx="7863270" cy="2706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276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36"/>
          <p:cNvSpPr txBox="1">
            <a:spLocks noGrp="1"/>
          </p:cNvSpPr>
          <p:nvPr>
            <p:ph type="title"/>
          </p:nvPr>
        </p:nvSpPr>
        <p:spPr>
          <a:xfrm>
            <a:off x="395206" y="302559"/>
            <a:ext cx="8422875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ru-RU" sz="2400" dirty="0" smtClean="0"/>
              <a:t>Базовые метрики</a:t>
            </a:r>
            <a:endParaRPr sz="2400" dirty="0"/>
          </a:p>
        </p:txBody>
      </p:sp>
      <p:sp>
        <p:nvSpPr>
          <p:cNvPr id="371" name="Google Shape;371;p36"/>
          <p:cNvSpPr txBox="1">
            <a:spLocks noGrp="1"/>
          </p:cNvSpPr>
          <p:nvPr>
            <p:ph type="sldNum" idx="12"/>
          </p:nvPr>
        </p:nvSpPr>
        <p:spPr>
          <a:xfrm>
            <a:off x="8402400" y="4660200"/>
            <a:ext cx="544050" cy="27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" sz="1100"/>
              <a:t>9</a:t>
            </a:fld>
            <a:endParaRPr sz="1100"/>
          </a:p>
        </p:txBody>
      </p:sp>
      <p:sp>
        <p:nvSpPr>
          <p:cNvPr id="2" name="Прямоугольник 1"/>
          <p:cNvSpPr/>
          <p:nvPr/>
        </p:nvSpPr>
        <p:spPr>
          <a:xfrm>
            <a:off x="395206" y="940429"/>
            <a:ext cx="170110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CPU Alerts</a:t>
            </a:r>
            <a:endParaRPr lang="en-US" sz="2000" dirty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395206" y="1395920"/>
            <a:ext cx="852348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CPU Unbalanced, CPU Waits</a:t>
            </a:r>
            <a:r>
              <a:rPr lang="ru-RU" sz="18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: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 smtClean="0">
                <a:latin typeface="Consolas" panose="020B0609020204030204" pitchFamily="49" charset="0"/>
                <a:ea typeface="Roboto" panose="020B0604020202020204" charset="0"/>
                <a:hlinkClick r:id="rId3"/>
              </a:rPr>
              <a:t>https</a:t>
            </a:r>
            <a:r>
              <a:rPr lang="en-US" dirty="0">
                <a:latin typeface="Consolas" panose="020B0609020204030204" pitchFamily="49" charset="0"/>
                <a:ea typeface="Roboto" panose="020B0604020202020204" charset="0"/>
                <a:hlinkClick r:id="rId3"/>
              </a:rPr>
              <a:t>://</a:t>
            </a:r>
            <a:r>
              <a:rPr lang="en-US" dirty="0" smtClean="0">
                <a:latin typeface="Consolas" panose="020B0609020204030204" pitchFamily="49" charset="0"/>
                <a:ea typeface="Roboto" panose="020B0604020202020204" charset="0"/>
                <a:hlinkClick r:id="rId3"/>
              </a:rPr>
              <a:t>github.com/diarworld/greenplum-exporter-queries/blob/main/base-alerts.yml</a:t>
            </a:r>
            <a:endParaRPr lang="en-US" dirty="0" smtClean="0">
              <a:latin typeface="Consolas" panose="020B0609020204030204" pitchFamily="49" charset="0"/>
              <a:ea typeface="Robot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4548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Dark Theme">
  <a:themeElements>
    <a:clrScheme name="Custom TEST">
      <a:dk1>
        <a:srgbClr val="FFFFFF"/>
      </a:dk1>
      <a:lt1>
        <a:srgbClr val="000000"/>
      </a:lt1>
      <a:dk2>
        <a:srgbClr val="33691E"/>
      </a:dk2>
      <a:lt2>
        <a:srgbClr val="F1F8E9"/>
      </a:lt2>
      <a:accent1>
        <a:srgbClr val="558B2F"/>
      </a:accent1>
      <a:accent2>
        <a:srgbClr val="689F38"/>
      </a:accent2>
      <a:accent3>
        <a:srgbClr val="7CB342"/>
      </a:accent3>
      <a:accent4>
        <a:srgbClr val="8BC34A"/>
      </a:accent4>
      <a:accent5>
        <a:srgbClr val="9CCC65"/>
      </a:accent5>
      <a:accent6>
        <a:srgbClr val="03A9F4"/>
      </a:accent6>
      <a:hlink>
        <a:srgbClr val="7CB342"/>
      </a:hlink>
      <a:folHlink>
        <a:srgbClr val="558B2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Dark with Green Theme">
  <a:themeElements>
    <a:clrScheme name="Custom TEST">
      <a:dk1>
        <a:srgbClr val="FFFFFF"/>
      </a:dk1>
      <a:lt1>
        <a:srgbClr val="000000"/>
      </a:lt1>
      <a:dk2>
        <a:srgbClr val="33691E"/>
      </a:dk2>
      <a:lt2>
        <a:srgbClr val="F1F8E9"/>
      </a:lt2>
      <a:accent1>
        <a:srgbClr val="558B2F"/>
      </a:accent1>
      <a:accent2>
        <a:srgbClr val="689F38"/>
      </a:accent2>
      <a:accent3>
        <a:srgbClr val="7CB342"/>
      </a:accent3>
      <a:accent4>
        <a:srgbClr val="8BC34A"/>
      </a:accent4>
      <a:accent5>
        <a:srgbClr val="9CCC65"/>
      </a:accent5>
      <a:accent6>
        <a:srgbClr val="03A9F4"/>
      </a:accent6>
      <a:hlink>
        <a:srgbClr val="7CB342"/>
      </a:hlink>
      <a:folHlink>
        <a:srgbClr val="558B2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Dark with Green Theme">
  <a:themeElements>
    <a:clrScheme name="Custom TEST">
      <a:dk1>
        <a:srgbClr val="FFFFFF"/>
      </a:dk1>
      <a:lt1>
        <a:srgbClr val="000000"/>
      </a:lt1>
      <a:dk2>
        <a:srgbClr val="33691E"/>
      </a:dk2>
      <a:lt2>
        <a:srgbClr val="F1F8E9"/>
      </a:lt2>
      <a:accent1>
        <a:srgbClr val="558B2F"/>
      </a:accent1>
      <a:accent2>
        <a:srgbClr val="689F38"/>
      </a:accent2>
      <a:accent3>
        <a:srgbClr val="7CB342"/>
      </a:accent3>
      <a:accent4>
        <a:srgbClr val="8BC34A"/>
      </a:accent4>
      <a:accent5>
        <a:srgbClr val="9CCC65"/>
      </a:accent5>
      <a:accent6>
        <a:srgbClr val="03A9F4"/>
      </a:accent6>
      <a:hlink>
        <a:srgbClr val="7CB342"/>
      </a:hlink>
      <a:folHlink>
        <a:srgbClr val="558B2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1026</TotalTime>
  <Words>1631</Words>
  <Application>Microsoft Office PowerPoint</Application>
  <PresentationFormat>Экран (16:9)</PresentationFormat>
  <Paragraphs>312</Paragraphs>
  <Slides>41</Slides>
  <Notes>41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4</vt:i4>
      </vt:variant>
      <vt:variant>
        <vt:lpstr>Внедренные серверы OLE</vt:lpstr>
      </vt:variant>
      <vt:variant>
        <vt:i4>0</vt:i4>
      </vt:variant>
      <vt:variant>
        <vt:lpstr>Заголовки слайдов</vt:lpstr>
      </vt:variant>
      <vt:variant>
        <vt:i4>41</vt:i4>
      </vt:variant>
    </vt:vector>
  </HeadingPairs>
  <TitlesOfParts>
    <vt:vector size="52" baseType="lpstr">
      <vt:lpstr>Calibri</vt:lpstr>
      <vt:lpstr>Times New Roman</vt:lpstr>
      <vt:lpstr>Roboto Black</vt:lpstr>
      <vt:lpstr>Consolas</vt:lpstr>
      <vt:lpstr>Roboto Light</vt:lpstr>
      <vt:lpstr>Arial</vt:lpstr>
      <vt:lpstr>Roboto</vt:lpstr>
      <vt:lpstr>Simple Light</vt:lpstr>
      <vt:lpstr>Dark Theme</vt:lpstr>
      <vt:lpstr>Dark with Green Theme</vt:lpstr>
      <vt:lpstr>Dark with Green Theme</vt:lpstr>
      <vt:lpstr>Greenplum observabitily</vt:lpstr>
      <vt:lpstr>Введение</vt:lpstr>
      <vt:lpstr>Observability: Definition</vt:lpstr>
      <vt:lpstr>Архитектура</vt:lpstr>
      <vt:lpstr>Архитектура</vt:lpstr>
      <vt:lpstr>Архитектура мониторинга</vt:lpstr>
      <vt:lpstr>Базовые метрики</vt:lpstr>
      <vt:lpstr>Базовые метрики</vt:lpstr>
      <vt:lpstr>Базовые метрики</vt:lpstr>
      <vt:lpstr>Базовые метрики</vt:lpstr>
      <vt:lpstr>Базовые метрики</vt:lpstr>
      <vt:lpstr>Базовые метрики</vt:lpstr>
      <vt:lpstr>Базовые метрики</vt:lpstr>
      <vt:lpstr>Метрики GP-inside</vt:lpstr>
      <vt:lpstr>Метрики GP-inside</vt:lpstr>
      <vt:lpstr>Метрики GP-inside</vt:lpstr>
      <vt:lpstr>Метрики GP-inside</vt:lpstr>
      <vt:lpstr>Метрики GP-inside</vt:lpstr>
      <vt:lpstr>Метрики GP-inside</vt:lpstr>
      <vt:lpstr>Метрики GP-inside</vt:lpstr>
      <vt:lpstr>Метрики Process exporter</vt:lpstr>
      <vt:lpstr>Метрики Process exporter</vt:lpstr>
      <vt:lpstr>Метрики Process exporter</vt:lpstr>
      <vt:lpstr>Метрики Process exporter</vt:lpstr>
      <vt:lpstr>Метрики Process exporter</vt:lpstr>
      <vt:lpstr>Парсинг gpperfmon</vt:lpstr>
      <vt:lpstr>Парсинг gpperfmon</vt:lpstr>
      <vt:lpstr>Blackbox exporter</vt:lpstr>
      <vt:lpstr>Elasticsearch query exporter</vt:lpstr>
      <vt:lpstr>Bash-изм</vt:lpstr>
      <vt:lpstr>SLA/SLI/SLO</vt:lpstr>
      <vt:lpstr>SLA/SLI/SLO</vt:lpstr>
      <vt:lpstr>SLA/SLI/SLO</vt:lpstr>
      <vt:lpstr>Планы на будущее</vt:lpstr>
      <vt:lpstr>Подводим итоги</vt:lpstr>
      <vt:lpstr>Инсайты и выводы</vt:lpstr>
      <vt:lpstr>Инсайты и выводы</vt:lpstr>
      <vt:lpstr>Инсайты и выводы</vt:lpstr>
      <vt:lpstr>Инсайты и выводы</vt:lpstr>
      <vt:lpstr>Инсайты и выводы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Greenplum observabitily</dc:title>
  <dc:creator>Dmitry Ibragimov</dc:creator>
  <cp:lastModifiedBy>Dmitry Ibragimov</cp:lastModifiedBy>
  <cp:revision>55</cp:revision>
  <dcterms:modified xsi:type="dcterms:W3CDTF">2021-07-19T06:38:12Z</dcterms:modified>
</cp:coreProperties>
</file>